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7" r:id="rId2"/>
    <p:sldId id="262" r:id="rId3"/>
    <p:sldId id="287" r:id="rId4"/>
    <p:sldId id="270" r:id="rId5"/>
    <p:sldId id="258" r:id="rId6"/>
    <p:sldId id="266" r:id="rId7"/>
    <p:sldId id="265" r:id="rId8"/>
    <p:sldId id="261" r:id="rId9"/>
    <p:sldId id="279" r:id="rId10"/>
    <p:sldId id="268" r:id="rId11"/>
    <p:sldId id="282" r:id="rId12"/>
    <p:sldId id="283" r:id="rId13"/>
    <p:sldId id="286" r:id="rId14"/>
    <p:sldId id="285" r:id="rId15"/>
    <p:sldId id="284" r:id="rId16"/>
    <p:sldId id="288" r:id="rId17"/>
    <p:sldId id="281" r:id="rId18"/>
    <p:sldId id="260" r:id="rId19"/>
    <p:sldId id="271" r:id="rId20"/>
    <p:sldId id="272" r:id="rId21"/>
    <p:sldId id="273" r:id="rId22"/>
    <p:sldId id="291" r:id="rId23"/>
    <p:sldId id="259" r:id="rId24"/>
    <p:sldId id="292" r:id="rId25"/>
    <p:sldId id="293" r:id="rId26"/>
    <p:sldId id="294" r:id="rId27"/>
    <p:sldId id="29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8E39"/>
    <a:srgbClr val="997D37"/>
    <a:srgbClr val="CC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2" autoAdjust="0"/>
    <p:restoredTop sz="94633" autoAdjust="0"/>
  </p:normalViewPr>
  <p:slideViewPr>
    <p:cSldViewPr>
      <p:cViewPr>
        <p:scale>
          <a:sx n="90" d="100"/>
          <a:sy n="90" d="100"/>
        </p:scale>
        <p:origin x="-450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F3EE8F-C5D1-496C-8B73-1B8B73AAF6FA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1DE32C-3723-45C0-B28B-8A5691CA4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64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DE32C-3723-45C0-B28B-8A5691CA459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7607-68A3-47E9-81D7-658E45A5B7A2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E1B9-BD91-43FA-B9E9-F5E691ECF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A1049-84B9-4F1C-9A51-354B024A6417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7D308-6688-42E9-8F0D-F348A4A70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7C03A-6C95-4727-BF75-E826AE0AB38B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1CFD6-D877-41DF-A9DC-854D7062F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AE60-08EB-4D5E-98AC-DA7B1EC8A209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A5A4A-DA73-4873-A235-1AFABC397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1D10-5E91-495A-94AC-42BB47D9B578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E577-E979-4241-9308-F1C97485D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7E55-8915-4A70-84AE-33E823072E06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A4004-EB17-4C39-9FD5-4EC12ED06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7F289-50B6-43DD-A526-07D447D12D76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D36E-88AC-48FF-BC07-90D50C66D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6201A-6D37-4514-BF75-123A3E279EB7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A1BC-27FF-46FD-8CCF-0CC314459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54AB-DAF5-4CE7-88E0-00692DB6D370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F0CFD-36C9-4AB6-9E9B-E0E04026D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A41C-0DB2-43CB-82EF-2BEA50C72D2A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F6B4-1C9A-4579-AD1B-6939A83CB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901B-520F-4C1D-90A4-143D418AB2A4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1495-4C46-46FB-9C07-93B7DF4C4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83E43C8-0F2E-4BD8-8892-DFDE83E2F3D1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B754689-EF70-4A65-9EB7-95606D5D3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8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41000">
              <a:schemeClr val="bg1">
                <a:tint val="100000"/>
                <a:shade val="100000"/>
                <a:alpha val="100000"/>
                <a:satMod val="150000"/>
              </a:schemeClr>
            </a:gs>
            <a:gs pos="100000">
              <a:schemeClr val="bg1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3860800"/>
            <a:ext cx="8064500" cy="2495550"/>
          </a:xfrm>
        </p:spPr>
        <p:txBody>
          <a:bodyPr/>
          <a:lstStyle/>
          <a:p>
            <a:pPr indent="457200" algn="just" eaLnBrk="1" fontAlgn="auto" hangingPunct="1"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инициативе ректора университета, доктора технических наук, профессора В.И.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Сенько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 2001 г. каждый факультет взял шефство над памятником или захоронением воинов в Гомельской области.</a:t>
            </a:r>
          </a:p>
          <a:p>
            <a:pPr indent="457200" algn="just" eaLnBrk="1" fontAlgn="auto" hangingPunct="1"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Ежегодно студенты и курсанты, преподаватели и сотрудники университета приводят в надлежащий порядок и чтят память захороненных там воинов и партизан.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772400" cy="108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cap="none" spc="0" dirty="0" smtClean="0">
                <a:ln w="3175" cmpd="sng">
                  <a:solidFill>
                    <a:srgbClr val="997D37"/>
                  </a:solidFill>
                  <a:prstDash val="solid"/>
                </a:ln>
                <a:solidFill>
                  <a:srgbClr val="C78E3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ВАХТА ПАМЯТИ</a:t>
            </a:r>
            <a:endParaRPr lang="ru-RU" sz="3600" dirty="0">
              <a:solidFill>
                <a:srgbClr val="C78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8864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be-BY" sz="2200" dirty="0" smtClean="0">
                <a:ln w="3175" cmpd="sng">
                  <a:solidFill>
                    <a:srgbClr val="997D37"/>
                  </a:solidFill>
                  <a:prstDash val="solid"/>
                </a:ln>
                <a:solidFill>
                  <a:srgbClr val="C78E3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УО “Белорусский государственный университет транспорта”</a:t>
            </a:r>
            <a:endParaRPr kumimoji="0" lang="ru-RU" sz="2200" b="0" i="0" u="none" strike="noStrike" kern="1200" cap="all" spc="50" normalizeH="0" baseline="0" noProof="0" dirty="0">
              <a:ln>
                <a:noFill/>
              </a:ln>
              <a:solidFill>
                <a:srgbClr val="C78E3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D:\БелГУТ\РАБОТЫ со студентами\9 мая\Значки перед фамилиями\Фамилии\0_b742a_3feedf6f_orig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80728"/>
            <a:ext cx="35242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468313" y="4797425"/>
            <a:ext cx="8135937" cy="191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000" spc="30" dirty="0">
              <a:solidFill>
                <a:srgbClr val="614E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Факультет «Управление процессами перевозок» шефствует над братской могилой 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д.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Огородня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Добрушкого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района, где захоронено 39 воинов и партизан.</a:t>
            </a:r>
          </a:p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000" spc="3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ru-RU" sz="1700" spc="30" dirty="0">
              <a:latin typeface="+mn-lt"/>
            </a:endParaRPr>
          </a:p>
        </p:txBody>
      </p:sp>
      <p:pic>
        <p:nvPicPr>
          <p:cNvPr id="3075" name="Picture 3" descr="G:\Маршрут\1\Фото маршрута\IMG_24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762992" cy="486871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6" name="Picture 4" descr="G:\Маршрут\1\Фото маршрута\IMG_24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528392" cy="489654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2009 2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2000"/>
            <a:ext cx="8280000" cy="5220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5085184"/>
            <a:ext cx="8135937" cy="191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000" spc="30" dirty="0">
              <a:solidFill>
                <a:srgbClr val="614E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be-BY" sz="2000" dirty="0" smtClean="0"/>
              <a:t>Т</a:t>
            </a:r>
            <a:r>
              <a:rPr lang="ru-RU" sz="2000" dirty="0" err="1" smtClean="0"/>
              <a:t>оржественный</a:t>
            </a:r>
            <a:r>
              <a:rPr lang="ru-RU" sz="2000" dirty="0" smtClean="0"/>
              <a:t> митинг и церемония возложения цветов и венков к братской могиле советских воинов и подпольщиков на площади Труда в г. Гомель</a:t>
            </a:r>
            <a:endParaRPr lang="ru-RU" sz="2000" spc="3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ru-RU" sz="1700" spc="30" dirty="0">
              <a:latin typeface="+mn-lt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2010 3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2000"/>
            <a:ext cx="8280000" cy="5220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91680" y="5805264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Прием ветеранов ректором университета,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д.т.н., профессором В.И.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Сенько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2014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252000"/>
            <a:ext cx="8280000" cy="552751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5877272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Ректор университета, д.т.н., профессор В.И.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Сенько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открывает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концерт в канун дня Победы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2010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00" y="252000"/>
            <a:ext cx="8280000" cy="549836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5795392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Выступление народного ансамбля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Полесские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зори»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на концерте в канун дня Победы.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2010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252000"/>
            <a:ext cx="8280000" cy="550076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5949280"/>
            <a:ext cx="806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Торжественное чествование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ветеранов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одзаголовок 2"/>
          <p:cNvSpPr txBox="1">
            <a:spLocks/>
          </p:cNvSpPr>
          <p:nvPr/>
        </p:nvSpPr>
        <p:spPr bwMode="auto">
          <a:xfrm>
            <a:off x="467544" y="5949280"/>
            <a:ext cx="80639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457200" algn="just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Традиционный парад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участием военно-транспортного факультета</a:t>
            </a:r>
            <a:endParaRPr lang="ru-RU" sz="2000" dirty="0">
              <a:cs typeface="Arial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252000"/>
            <a:ext cx="8280000" cy="549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одзаголовок 2"/>
          <p:cNvSpPr txBox="1">
            <a:spLocks/>
          </p:cNvSpPr>
          <p:nvPr/>
        </p:nvSpPr>
        <p:spPr bwMode="auto">
          <a:xfrm>
            <a:off x="827088" y="5949950"/>
            <a:ext cx="8135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457200" algn="just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Военно-исторические реконструкции</a:t>
            </a:r>
            <a:endParaRPr lang="ru-RU" sz="2000" dirty="0">
              <a:cs typeface="Arial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252000"/>
            <a:ext cx="8280000" cy="544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95288" y="4652963"/>
            <a:ext cx="8135937" cy="19192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000" spc="30" dirty="0">
              <a:solidFill>
                <a:srgbClr val="614E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000" spc="30" dirty="0">
                <a:latin typeface="Arial" pitchFamily="34" charset="0"/>
                <a:cs typeface="Arial" pitchFamily="34" charset="0"/>
              </a:rPr>
              <a:t>С 2010 г. студенты, курсанты, преподаватели и сотрудники университета включись в мероприятия по розыску  родных и родственников воинов захороненных в братских могилах, за которыми они взяли </a:t>
            </a:r>
            <a:r>
              <a:rPr lang="ru-RU" sz="2000" spc="30" dirty="0" err="1">
                <a:latin typeface="Arial" pitchFamily="34" charset="0"/>
                <a:cs typeface="Arial" pitchFamily="34" charset="0"/>
              </a:rPr>
              <a:t>шевство</a:t>
            </a:r>
            <a:r>
              <a:rPr lang="ru-RU" sz="2000" spc="3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ru-RU" sz="1700" spc="30" dirty="0">
              <a:latin typeface="+mn-lt"/>
            </a:endParaRPr>
          </a:p>
        </p:txBody>
      </p:sp>
      <p:pic>
        <p:nvPicPr>
          <p:cNvPr id="29698" name="Picture 2" descr="05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50386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9699" name="Picture 2" descr="0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56381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95288" y="4508500"/>
            <a:ext cx="8135937" cy="2135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000" spc="30" dirty="0">
              <a:solidFill>
                <a:srgbClr val="614E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000" spc="30" dirty="0">
                <a:latin typeface="Arial" pitchFamily="34" charset="0"/>
                <a:cs typeface="Arial" pitchFamily="34" charset="0"/>
              </a:rPr>
              <a:t>В честь 70-летия Победы была проведена выставка, на которой были представлены плакаты и стенные газеты, нарисованные обучающимися, оружие времен Великой Отечественной войны, литература, посвященная подвигам воинов-освободителей. </a:t>
            </a:r>
          </a:p>
          <a:p>
            <a:pPr marL="342900" indent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000" spc="3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ru-RU" sz="1700" spc="30" dirty="0">
              <a:latin typeface="+mn-lt"/>
            </a:endParaRPr>
          </a:p>
        </p:txBody>
      </p:sp>
      <p:pic>
        <p:nvPicPr>
          <p:cNvPr id="30722" name="Рисунок 2" descr="http://belsut.gomel.by/images/MainMenuFiles/ObUniversitete/NovostiVse/NovostiUniversiteta/2013/11/yubilej_osvobojd_gomelya/liter_vistavka/foto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05774"/>
            <a:ext cx="7200000" cy="451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468313" y="4797425"/>
            <a:ext cx="8135937" cy="191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000" spc="30" dirty="0">
              <a:solidFill>
                <a:srgbClr val="614E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Военно-транспортный факультет ухаживает за братскими могилами на гражданском кладбище по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ул. Барыкина в г.Гомеле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где захоронено более 800 воинов и мирных жителей, погибших при освобождении Гомеля.</a:t>
            </a:r>
          </a:p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ru-RU" sz="1700" spc="30" dirty="0">
              <a:latin typeface="+mn-lt"/>
            </a:endParaRPr>
          </a:p>
        </p:txBody>
      </p:sp>
      <p:pic>
        <p:nvPicPr>
          <p:cNvPr id="16388" name="Picture 4" descr="2010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456000" cy="21602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6390" name="Picture 6" descr="DSC_4055_4288x28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456384" cy="238577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6391" name="Picture 7" descr="DSC_5128_4288x284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1495"/>
            <a:ext cx="4680520" cy="460967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3"/>
          <p:cNvSpPr>
            <a:spLocks noChangeArrowheads="1"/>
          </p:cNvSpPr>
          <p:nvPr/>
        </p:nvSpPr>
        <p:spPr bwMode="auto">
          <a:xfrm>
            <a:off x="1908175" y="6165850"/>
            <a:ext cx="550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Акция </a:t>
            </a:r>
            <a:r>
              <a:rPr lang="ru-RU" sz="2000" dirty="0"/>
              <a:t>памяти «838 огненных дней и ночей»</a:t>
            </a:r>
          </a:p>
        </p:txBody>
      </p:sp>
      <p:pic>
        <p:nvPicPr>
          <p:cNvPr id="31746" name="Рисунок 3" descr="http://belsut.gomel.by/images/MainMenuFiles/ObUniversitete/NovostiVse/NovostiUniversiteta/2013/11/yubilej_osvobojd_gomelya/838_ogn_dn_noch/foto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36941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1747" name="Рисунок 4" descr="http://belsut.gomel.by/images/MainMenuFiles/ObUniversitete/NovostiVse/NovostiUniversiteta/2013/11/yubilej_osvobojd_gomelya/838_ogn_dn_noch/foto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367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1748" name="Рисунок 5" descr="http://belsut.gomel.by/images/MainMenuFiles/ObUniversitete/NovostiVse/NovostiUniversiteta/2013/11/yubilej_osvobojd_gomelya/838_ogn_dn_noch/foto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40968"/>
            <a:ext cx="36893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1749" name="Рисунок 6" descr="http://belsut.gomel.by/images/MainMenuFiles/ObUniversitete/NovostiVse/NovostiUniversiteta/2013/11/yubilej_osvobojd_gomelya/838_ogn_dn_noch/foto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140968"/>
            <a:ext cx="36734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3"/>
          <p:cNvSpPr>
            <a:spLocks noChangeArrowheads="1"/>
          </p:cNvSpPr>
          <p:nvPr/>
        </p:nvSpPr>
        <p:spPr bwMode="auto">
          <a:xfrm>
            <a:off x="1403350" y="6165850"/>
            <a:ext cx="662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На театрализованной реконструкции «Дорога домой»</a:t>
            </a:r>
          </a:p>
        </p:txBody>
      </p:sp>
      <p:pic>
        <p:nvPicPr>
          <p:cNvPr id="32770" name="Рисунок 10" descr="http://belsut.gomel.by/images/MainMenuFiles/ObUniversitete/NovostiVse/NovostiUniversiteta/2013/11/yubilej_osvobojd_gomelya/poezd_pobedi/foto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213099"/>
            <a:ext cx="411402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2771" name="Рисунок 9" descr="http://belsut.gomel.by/images/MainMenuFiles/ObUniversitete/NovostiVse/NovostiUniversiteta/2013/11/yubilej_osvobojd_gomelya/poezd_pobedi/foto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411584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2772" name="Рисунок 7" descr="http://belsut.gomel.by/images/MainMenuFiles/ObUniversitete/NovostiVse/NovostiUniversiteta/2013/11/yubilej_osvobojd_gomelya/poezd_pobedi/foto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411584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2773" name="Рисунок 8" descr="http://belsut.gomel.by/images/MainMenuFiles/ObUniversitete/NovostiVse/NovostiUniversiteta/2013/11/yubilej_osvobojd_gomelya/poezd_pobedi/foto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60648"/>
            <a:ext cx="411402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41000">
              <a:schemeClr val="bg1">
                <a:tint val="100000"/>
                <a:shade val="100000"/>
                <a:alpha val="100000"/>
                <a:satMod val="150000"/>
              </a:schemeClr>
            </a:gs>
            <a:gs pos="100000">
              <a:schemeClr val="bg1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3860800"/>
            <a:ext cx="8064500" cy="2495550"/>
          </a:xfrm>
        </p:spPr>
        <p:txBody>
          <a:bodyPr/>
          <a:lstStyle/>
          <a:p>
            <a:pPr indent="457200" algn="just"/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В каждой семье есть своя маленькая история войны. И именно из таких историй складывается история всей страны.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Все дальше и дальше уходит от нас победный май 1945 года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редеют ряды ветеранов, но память об ушедших живет в наших сердцах.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0486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Издана книга </a:t>
            </a:r>
            <a:r>
              <a:rPr lang="ru-RU" sz="2000" b="1" dirty="0" smtClean="0">
                <a:solidFill>
                  <a:srgbClr val="C78E39"/>
                </a:solidFill>
              </a:rPr>
              <a:t>«</a:t>
            </a:r>
            <a:r>
              <a:rPr lang="ru-RU" sz="2400" b="1" dirty="0" smtClean="0">
                <a:solidFill>
                  <a:srgbClr val="C78E39"/>
                </a:solidFill>
              </a:rPr>
              <a:t>Говорят свидетели войны</a:t>
            </a:r>
            <a:r>
              <a:rPr lang="ru-RU" sz="2000" b="1" dirty="0" smtClean="0">
                <a:solidFill>
                  <a:srgbClr val="C78E39"/>
                </a:solidFill>
              </a:rPr>
              <a:t>»</a:t>
            </a:r>
            <a:r>
              <a:rPr lang="ru-RU" sz="2000" b="1" dirty="0" smtClean="0"/>
              <a:t>, </a:t>
            </a:r>
            <a:r>
              <a:rPr lang="ru-RU" sz="2000" dirty="0" smtClean="0"/>
              <a:t>где представлены воспоминания ветеранов и участников Великой Отечественной войны.</a:t>
            </a:r>
            <a:endParaRPr lang="ru-RU" sz="2000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elsut.gomel.by/images/MainMenuFiles/ObUniversitete/NovostiVse/Novosti/2015/05/vystavka_belexpo/stend_pobedy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05773"/>
            <a:ext cx="8640960" cy="51833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5892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spc="30" dirty="0" smtClean="0">
                <a:latin typeface="Arial" pitchFamily="34" charset="0"/>
                <a:cs typeface="Arial" pitchFamily="34" charset="0"/>
              </a:rPr>
              <a:t>Установлен</a:t>
            </a:r>
            <a:r>
              <a:rPr lang="ru-RU" dirty="0" smtClean="0"/>
              <a:t> стенд с информацией о сотрудниках университета - участниках Великой Отечественной войны и о той работе, которую проводят в университете в рамках проекта «Память».</a:t>
            </a:r>
            <a:endParaRPr lang="ru-RU" dirty="0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5892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spc="30" dirty="0" smtClean="0">
                <a:latin typeface="Arial" pitchFamily="34" charset="0"/>
                <a:cs typeface="Arial" pitchFamily="34" charset="0"/>
              </a:rPr>
              <a:t>Установлен</a:t>
            </a:r>
            <a:r>
              <a:rPr lang="ru-RU" dirty="0" smtClean="0"/>
              <a:t> стенд с именами сотрудников университета – участников Великой Отечественной войны</a:t>
            </a:r>
            <a:r>
              <a:rPr lang="en-US" dirty="0" smtClean="0"/>
              <a:t>, у</a:t>
            </a:r>
            <a:r>
              <a:rPr lang="be-BY" dirty="0" smtClean="0"/>
              <a:t>зников  концлагерей</a:t>
            </a:r>
            <a:r>
              <a:rPr lang="en-US" dirty="0" smtClean="0"/>
              <a:t>, </a:t>
            </a:r>
            <a:r>
              <a:rPr lang="ru-RU" dirty="0" smtClean="0"/>
              <a:t> тружеников </a:t>
            </a:r>
            <a:r>
              <a:rPr lang="be-BY" dirty="0" smtClean="0"/>
              <a:t>тыла</a:t>
            </a:r>
            <a:r>
              <a:rPr lang="en-US" dirty="0" smtClean="0"/>
              <a:t>, </a:t>
            </a:r>
            <a:r>
              <a:rPr lang="be-BY" dirty="0" smtClean="0"/>
              <a:t>защитников и жителей блокадного Ленинграда. </a:t>
            </a:r>
            <a:endParaRPr lang="ru-RU" dirty="0"/>
          </a:p>
        </p:txBody>
      </p:sp>
      <p:pic>
        <p:nvPicPr>
          <p:cNvPr id="43012" name="Picture 4" descr="C:\Documents and Settings\Admin\Мои документы\Downloads\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16399" cy="498960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5892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spc="30" dirty="0" smtClean="0">
                <a:latin typeface="Arial" pitchFamily="34" charset="0"/>
                <a:cs typeface="Arial" pitchFamily="34" charset="0"/>
              </a:rPr>
              <a:t>Эскизный проект памятного знака в честь погибших </a:t>
            </a:r>
            <a:r>
              <a:rPr lang="ru-RU" sz="2000" spc="30" dirty="0" err="1" smtClean="0">
                <a:latin typeface="Arial" pitchFamily="34" charset="0"/>
                <a:cs typeface="Arial" pitchFamily="34" charset="0"/>
              </a:rPr>
              <a:t>калинковичан</a:t>
            </a:r>
            <a:r>
              <a:rPr lang="ru-RU" sz="2000" spc="3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/>
              <a:t>в</a:t>
            </a:r>
            <a:r>
              <a:rPr lang="ru-RU" dirty="0" smtClean="0"/>
              <a:t> </a:t>
            </a:r>
            <a:r>
              <a:rPr lang="ru-RU" sz="2000" spc="30" dirty="0" smtClean="0">
                <a:latin typeface="Arial" pitchFamily="34" charset="0"/>
                <a:cs typeface="Arial" pitchFamily="34" charset="0"/>
              </a:rPr>
              <a:t>годы Великой Отечественной войн</a:t>
            </a:r>
            <a:r>
              <a:rPr lang="be-BY" sz="2000" spc="30" dirty="0" smtClean="0">
                <a:latin typeface="Arial" pitchFamily="34" charset="0"/>
                <a:cs typeface="Arial" pitchFamily="34" charset="0"/>
              </a:rPr>
              <a:t>ы</a:t>
            </a:r>
            <a:r>
              <a:rPr lang="en-US" sz="2000" spc="3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spc="30" dirty="0" smtClean="0">
                <a:latin typeface="Arial" pitchFamily="34" charset="0"/>
                <a:cs typeface="Arial" pitchFamily="34" charset="0"/>
              </a:rPr>
              <a:t> выполненный студентами кафедры «Архитектура»</a:t>
            </a:r>
          </a:p>
        </p:txBody>
      </p:sp>
      <p:pic>
        <p:nvPicPr>
          <p:cNvPr id="46082" name="Picture 2" descr="G:\Маршрут\Калинковичи\123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76865" cy="518457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58924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spc="30" dirty="0" smtClean="0">
                <a:latin typeface="Arial" pitchFamily="34" charset="0"/>
                <a:cs typeface="Arial" pitchFamily="34" charset="0"/>
              </a:rPr>
              <a:t>Открытие </a:t>
            </a:r>
            <a:r>
              <a:rPr lang="ru-RU" sz="2000" dirty="0" smtClean="0"/>
              <a:t>Памятного Знака  горожанам, которые не вернулись с фронтов Великой Отечественной войны в г. Калинковичи.</a:t>
            </a:r>
            <a:endParaRPr lang="ru-RU" sz="2000" spc="3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G:\Маршрут\Калинковичи\5584322574bc73e5fd016bd1256e52e5-640x7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960440" cy="496855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7109" name="Picture 5" descr="D:\БелГУТ\РАБОТЫ со студентами\КАЛИНКОВИЧИ\для презинтации\DSC_0677 (720x480)_4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464496" cy="494454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871192" y="626205"/>
            <a:ext cx="550912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78E39"/>
                </a:solidFill>
                <a:effectLst/>
                <a:latin typeface="Arial" pitchFamily="34" charset="0"/>
                <a:ea typeface="Times New Roman" pitchFamily="18" charset="0"/>
              </a:rPr>
              <a:t>Давайте склоним голову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 eaLnBrk="0" hangingPunct="0"/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</a:t>
            </a:r>
            <a:r>
              <a:rPr lang="ru-RU" sz="1400" i="1" dirty="0" smtClean="0">
                <a:latin typeface="Arial" pitchFamily="34" charset="0"/>
                <a:ea typeface="Times New Roman" pitchFamily="18" charset="0"/>
              </a:rPr>
              <a:t>Посвящается моим  родителям  </a:t>
            </a:r>
          </a:p>
          <a:p>
            <a:pPr algn="just" eaLnBrk="0" hangingPunct="0"/>
            <a:r>
              <a:rPr lang="ru-RU" sz="1400" i="1" dirty="0" smtClean="0">
                <a:latin typeface="Arial" pitchFamily="34" charset="0"/>
                <a:ea typeface="Times New Roman" pitchFamily="18" charset="0"/>
              </a:rPr>
              <a:t>                                                    и всем Ветеранам ВОВ</a:t>
            </a:r>
            <a:endParaRPr lang="ru-RU" sz="1400" i="1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Кругом цветенье буйное. За окнами весна.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музыка веселая несется из окна.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Нарядные витрины блестят как зеркала.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мы почти забыли, что здесь была война,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Что мальчики и девочки еще моложе нас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Глазами обелисков теперь глядят на нас.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Они такими юными шагнули за порог,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Забыв закрыть учебники, не доучив урок.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вместо вальса школьного, под грохот канонады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Ушли они июньским днем под пули и снаряды.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Как мало их из той весны вернувшихся домой.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Как много их лежит сейчас под скорбною землей.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Но что мы можем сделать теперь уже для них?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Давайте помнить павших и почитать живых.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Валерия </a:t>
            </a:r>
            <a:r>
              <a:rPr lang="ru-RU" sz="1600" i="1" dirty="0" err="1" smtClean="0">
                <a:latin typeface="Arial" pitchFamily="34" charset="0"/>
                <a:ea typeface="Times New Roman" pitchFamily="18" charset="0"/>
              </a:rPr>
              <a:t>Децук</a:t>
            </a:r>
            <a:r>
              <a:rPr lang="ru-RU" sz="1600" i="1" dirty="0" smtClean="0"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539552" y="5517232"/>
            <a:ext cx="8135937" cy="86409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000" spc="30" dirty="0">
              <a:solidFill>
                <a:srgbClr val="614E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000" dirty="0" smtClean="0"/>
              <a:t>Возложение венков в </a:t>
            </a:r>
            <a:r>
              <a:rPr lang="ru-RU" sz="2000" dirty="0" err="1" smtClean="0"/>
              <a:t>д</a:t>
            </a:r>
            <a:r>
              <a:rPr lang="en-US" sz="2000" dirty="0" smtClean="0"/>
              <a:t>.</a:t>
            </a:r>
            <a:r>
              <a:rPr lang="ru-RU" sz="2000" dirty="0" smtClean="0"/>
              <a:t> Корма </a:t>
            </a:r>
            <a:r>
              <a:rPr lang="ru-RU" sz="2000" dirty="0" err="1" smtClean="0"/>
              <a:t>Добрушкого</a:t>
            </a:r>
            <a:r>
              <a:rPr lang="ru-RU" sz="2000" dirty="0" smtClean="0"/>
              <a:t> района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000" spc="3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ru-RU" sz="1700" spc="30" dirty="0">
              <a:latin typeface="+mn-lt"/>
            </a:endParaRPr>
          </a:p>
        </p:txBody>
      </p:sp>
      <p:pic>
        <p:nvPicPr>
          <p:cNvPr id="5" name="Picture 6" descr="IMG_24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284191" cy="521176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5" descr="IMG_24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914263" cy="5220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одзаголовок 2"/>
          <p:cNvSpPr txBox="1">
            <a:spLocks/>
          </p:cNvSpPr>
          <p:nvPr/>
        </p:nvSpPr>
        <p:spPr bwMode="auto">
          <a:xfrm>
            <a:off x="468313" y="5229225"/>
            <a:ext cx="8135937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457200" algn="just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</a:pPr>
            <a:r>
              <a:rPr lang="ru-RU" sz="2000" dirty="0">
                <a:cs typeface="Arial" charset="0"/>
              </a:rPr>
              <a:t>Гуманитарно-экономический факультет шефствует над памятником погибшим в годы Великой Отечественной войны уроженцам </a:t>
            </a:r>
            <a:r>
              <a:rPr lang="ru-RU" sz="2000" b="1" dirty="0">
                <a:cs typeface="Arial" charset="0"/>
              </a:rPr>
              <a:t>д. </a:t>
            </a:r>
            <a:r>
              <a:rPr lang="ru-RU" sz="2000" b="1" dirty="0" err="1">
                <a:cs typeface="Arial" charset="0"/>
              </a:rPr>
              <a:t>Бацунь</a:t>
            </a:r>
            <a:r>
              <a:rPr lang="ru-RU" sz="2000" dirty="0">
                <a:cs typeface="Arial" charset="0"/>
              </a:rPr>
              <a:t> </a:t>
            </a:r>
            <a:r>
              <a:rPr lang="ru-RU" sz="2000" dirty="0" err="1">
                <a:cs typeface="Arial" charset="0"/>
              </a:rPr>
              <a:t>Буда-Кошелевского</a:t>
            </a:r>
            <a:r>
              <a:rPr lang="ru-RU" sz="2000" dirty="0">
                <a:cs typeface="Arial" charset="0"/>
              </a:rPr>
              <a:t> района</a:t>
            </a:r>
            <a:r>
              <a:rPr lang="en-US" sz="2000" dirty="0">
                <a:cs typeface="Arial" charset="0"/>
              </a:rPr>
              <a:t>, </a:t>
            </a:r>
            <a:r>
              <a:rPr lang="ru-RU" sz="2000" dirty="0">
                <a:cs typeface="Arial" charset="0"/>
              </a:rPr>
              <a:t>где захоронено 105 воинов</a:t>
            </a:r>
          </a:p>
        </p:txBody>
      </p:sp>
      <p:pic>
        <p:nvPicPr>
          <p:cNvPr id="22530" name="Рисунок 4" descr="2012 бацунь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664296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2531" name="Рисунок 6" descr="2012 бацунь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66429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2534" name="Picture 6" descr="IMG_238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5472608" cy="453707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468313" y="4797425"/>
            <a:ext cx="8135937" cy="191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000" spc="30" dirty="0">
              <a:solidFill>
                <a:srgbClr val="614E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Студенты и сотрудники механического факультета приезжают 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д. Шерстин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Ветковского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района привести в порядок мемориал погибших за Родину воинов и почтить их память.</a:t>
            </a:r>
            <a:endParaRPr lang="ru-RU" sz="2000" spc="3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ru-RU" sz="1700" spc="30" dirty="0">
              <a:latin typeface="+mn-lt"/>
            </a:endParaRPr>
          </a:p>
        </p:txBody>
      </p:sp>
      <p:pic>
        <p:nvPicPr>
          <p:cNvPr id="15362" name="Рисунок 25" descr="foto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1044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5363" name="Picture 4" descr="foto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9604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468313" y="5373688"/>
            <a:ext cx="8135937" cy="1223962"/>
          </a:xfrm>
          <a:prstGeom prst="rect">
            <a:avLst/>
          </a:prstGeom>
        </p:spPr>
        <p:txBody>
          <a:bodyPr/>
          <a:lstStyle/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Строительный факультет шефствует над братской могилой 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д. Новоселки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Ветковского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района, где захоронено 697 воинов.</a:t>
            </a:r>
          </a:p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ru-RU" sz="2000" spc="3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Рисунок 37" descr="foto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4781550" cy="46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7411" name="Рисунок 6" descr="DSCI00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04813"/>
            <a:ext cx="30845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6" name="Picture 2" descr="G:\Маршрут\Вахта памяти9-14\Вахта памяти 2012\Фото у памятника\DSCI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096344" cy="237626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468313" y="5373688"/>
            <a:ext cx="8135937" cy="1484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Электротехнический факультет шефствует над братской могилой в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д.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Старые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Дятловичи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Гомельского района, где захоронено 34 воина.</a:t>
            </a:r>
          </a:p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900" dirty="0">
              <a:latin typeface="+mn-lt"/>
            </a:endParaRPr>
          </a:p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000" dirty="0">
              <a:latin typeface="+mn-lt"/>
            </a:endParaRPr>
          </a:p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ru-RU" sz="1700" spc="30" dirty="0">
              <a:latin typeface="+mn-lt"/>
            </a:endParaRP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73685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5472608" cy="4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468313" y="4797425"/>
            <a:ext cx="8135937" cy="191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000" spc="30" dirty="0">
              <a:solidFill>
                <a:srgbClr val="614E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Факультет «Промышленное и гражданское строительство» шефствует над братской могилой 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д.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Хорошевка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Добрушкого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района, где захоронено более 180 воинов и партизан.</a:t>
            </a:r>
            <a:endParaRPr lang="ru-RU" sz="2000" spc="3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ru-RU" sz="1700" spc="30" dirty="0">
              <a:latin typeface="+mn-lt"/>
            </a:endParaRPr>
          </a:p>
        </p:txBody>
      </p:sp>
      <p:pic>
        <p:nvPicPr>
          <p:cNvPr id="19458" name="Рисунок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5256212" cy="446390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2881313" cy="215741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9460" name="Рисунок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28813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468313" y="4868863"/>
            <a:ext cx="8135937" cy="15128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2000" spc="30" dirty="0">
              <a:solidFill>
                <a:srgbClr val="614E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457200" algn="just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Шефство над братской могилой по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ул. Троллейбусной в г.Гомеле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spc="3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ru-RU" sz="1700" spc="30" dirty="0">
              <a:latin typeface="+mn-lt"/>
            </a:endParaRP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4823767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0" name="Picture 2" descr="G:\Маршрут\Вахта памяти9-14\2012-04-21 09.18.07 копия.jpg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240000" cy="2232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G:\Маршрут\Вахта памяти9-14\2012 2.JPG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3240000" cy="2232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Другая 7">
      <a:dk1>
        <a:sysClr val="windowText" lastClr="000000"/>
      </a:dk1>
      <a:lt1>
        <a:srgbClr val="F5F1E0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668</Words>
  <Application>Microsoft Office PowerPoint</Application>
  <PresentationFormat>Экран (4:3)</PresentationFormat>
  <Paragraphs>64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Горизонт</vt:lpstr>
      <vt:lpstr>ВАХТА ПАМЯТИ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О́скар Рибе́йру ди Алме́йда ди Ниме́йер Суа́рис Фи́лью ( 1907, Рио-де-Жанейро — 5 декабря 2012, Рио-де-Жанейро)</dc:title>
  <dc:creator>Александра Дегтярёва</dc:creator>
  <cp:lastModifiedBy>ddd</cp:lastModifiedBy>
  <cp:revision>133</cp:revision>
  <dcterms:created xsi:type="dcterms:W3CDTF">2014-12-01T22:09:56Z</dcterms:created>
  <dcterms:modified xsi:type="dcterms:W3CDTF">2018-01-20T09:55:38Z</dcterms:modified>
</cp:coreProperties>
</file>