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4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8397E39-575E-4C30-8A5E-932C35D2C933}" type="slidenum">
              <a:rPr lang="x-none" smtClean="0">
                <a:solidFill>
                  <a:srgbClr val="B71E42"/>
                </a:solidFill>
              </a:rPr>
              <a:pPr/>
              <a:t>‹#›</a:t>
            </a:fld>
            <a:endParaRPr lang="x-none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5428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6294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62013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8397E39-575E-4C30-8A5E-932C35D2C933}" type="slidenum">
              <a:rPr lang="x-none" smtClean="0">
                <a:solidFill>
                  <a:srgbClr val="B71E42"/>
                </a:solidFill>
              </a:rPr>
              <a:pPr/>
              <a:t>‹#›</a:t>
            </a:fld>
            <a:endParaRPr lang="x-none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879326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639656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736687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860631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279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779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34644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978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98306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385169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96280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7879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02047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19021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3347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8098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673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92557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79608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 defTabSz="457200"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defTabSz="457200"/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 defTabSz="457200"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39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65D69A4-E975-4899-8B01-C03169DA744B}" type="datetimeFigureOut">
              <a:rPr lang="x-none" smtClean="0">
                <a:solidFill>
                  <a:prstClr val="black">
                    <a:alpha val="80000"/>
                  </a:prstClr>
                </a:solidFill>
              </a:rPr>
              <a:pPr defTabSz="457200"/>
              <a:t>19.05.2021</a:t>
            </a:fld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x-none">
              <a:solidFill>
                <a:prstClr val="black">
                  <a:alpha val="8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defTabSz="457200"/>
            <a:fld id="{78397E39-575E-4C30-8A5E-932C35D2C933}" type="slidenum">
              <a:rPr lang="x-none" smtClean="0">
                <a:solidFill>
                  <a:srgbClr val="FFCA08">
                    <a:alpha val="25000"/>
                  </a:srgbClr>
                </a:solidFill>
              </a:rPr>
              <a:pPr defTabSz="457200"/>
              <a:t>‹#›</a:t>
            </a:fld>
            <a:endParaRPr lang="x-none">
              <a:solidFill>
                <a:srgbClr val="FFCA08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13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75656" y="1196752"/>
            <a:ext cx="6264275" cy="2160587"/>
          </a:xfrm>
        </p:spPr>
        <p:txBody>
          <a:bodyPr>
            <a:normAutofit fontScale="90000"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ГЛАГОЛ</a:t>
            </a:r>
            <a: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ru-RU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en-US" altLang="ru-RU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 VERB</a:t>
            </a:r>
            <a:r>
              <a:rPr lang="en-US" altLang="zh-CN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动词</a:t>
            </a:r>
            <a:r>
              <a:rPr lang="zh-CN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zh-CN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zh-CN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Спряжение</a:t>
            </a:r>
            <a:r>
              <a:rPr lang="ru-RU" altLang="zh-C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zh-C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The Conjugation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共轭</a:t>
            </a:r>
            <a:r>
              <a:rPr lang="zh-CN" altLang="en-US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，连接</a:t>
            </a:r>
            <a:r>
              <a:rPr lang="zh-CN" altLang="en-US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zh-CN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zh-CN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Глаголы </a:t>
            </a:r>
            <a:r>
              <a:rPr lang="en-US" altLang="zh-CN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ru-RU" altLang="zh-CN" sz="24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 спряжения</a:t>
            </a:r>
            <a:r>
              <a:rPr lang="ru-RU" altLang="zh-C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zh-C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zh-CN" altLang="en-GB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第一组动词</a:t>
            </a:r>
            <a:r>
              <a:rPr lang="zh-CN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zh-CN" alt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558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04664"/>
            <a:ext cx="4680520" cy="1705331"/>
          </a:xfrm>
        </p:spPr>
        <p:txBody>
          <a:bodyPr>
            <a:normAutofit/>
          </a:bodyPr>
          <a:lstStyle/>
          <a:p>
            <a:pPr lvl="0" indent="1866900" algn="ctr" fontAlgn="base">
              <a:lnSpc>
                <a:spcPct val="100000"/>
              </a:lnSpc>
              <a:spcAft>
                <a:spcPct val="0"/>
              </a:spcAft>
            </a:pPr>
            <a:r>
              <a:rPr lang="zh-CN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zh-CN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43986548"/>
              </p:ext>
            </p:extLst>
          </p:nvPr>
        </p:nvGraphicFramePr>
        <p:xfrm>
          <a:off x="1396355" y="1268760"/>
          <a:ext cx="6840760" cy="2088232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9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7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850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Что делать? </a:t>
                      </a:r>
                      <a:r>
                        <a:rPr lang="zh-CN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做什么呢？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97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я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ты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он,  она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что дела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что дела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ешь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что дела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мы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вы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они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что дела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ем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что дела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ете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что дела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ют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11760" y="476672"/>
            <a:ext cx="4572000" cy="6656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>
              <a:lnSpc>
                <a:spcPct val="107000"/>
              </a:lnSpc>
            </a:pPr>
            <a:r>
              <a:rPr lang="ru-RU" b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Читайте и запоминайте!</a:t>
            </a:r>
            <a:endParaRPr lang="ru-RU" sz="2400" dirty="0">
              <a:solidFill>
                <a:srgbClr val="FF0000"/>
              </a:solidFill>
              <a:latin typeface="Calibri" panose="020F0502020204030204"/>
              <a:ea typeface="Calibri" panose="020F0502020204030204"/>
              <a:cs typeface="Times New Roman" panose="02020603050405020304"/>
            </a:endParaRPr>
          </a:p>
          <a:p>
            <a:pPr algn="ctr" defTabSz="457200"/>
            <a:r>
              <a:rPr lang="zh-CN" altLang="en-US" b="1" dirty="0">
                <a:solidFill>
                  <a:srgbClr val="FF0000"/>
                </a:solidFill>
                <a:latin typeface="Times New Roman" panose="02020603050405020304"/>
                <a:ea typeface="宋体" panose="02010600030101010101" pitchFamily="2" charset="-122"/>
                <a:cs typeface="Times New Roman" panose="02020603050405020304"/>
              </a:rPr>
              <a:t>读和记！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23728" y="4077072"/>
          <a:ext cx="5760640" cy="1872208"/>
        </p:xfrm>
        <a:graphic>
          <a:graphicData uri="http://schemas.openxmlformats.org/drawingml/2006/table">
            <a:tbl>
              <a:tblPr/>
              <a:tblGrid>
                <a:gridCol w="25823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783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читать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думать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想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знать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知道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изучать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学习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отвечать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回答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убирать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打扫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понимать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理解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работать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工作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слушать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听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спрашивать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问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гулять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散步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отдыхать </a:t>
                      </a:r>
                      <a:r>
                        <a:rPr lang="zh-CN" sz="18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休息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67744" y="3356992"/>
            <a:ext cx="509798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Группа</a:t>
            </a:r>
            <a:r>
              <a:rPr lang="en-US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глаголов</a:t>
            </a:r>
            <a:r>
              <a:rPr lang="en-US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I  </a:t>
            </a:r>
            <a:r>
              <a:rPr lang="ru-RU" altLang="ru-RU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спряжения</a:t>
            </a:r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GB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第一组动词</a:t>
            </a:r>
            <a:endParaRPr lang="zh-CN" alt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62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8589" y="116632"/>
            <a:ext cx="8078788" cy="836712"/>
          </a:xfrm>
        </p:spPr>
        <p:txBody>
          <a:bodyPr>
            <a:noAutofit/>
          </a:bodyPr>
          <a:lstStyle/>
          <a:p>
            <a:pPr lvl="0"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Читайте и запоминайте</a:t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读和记！</a:t>
            </a:r>
            <a:r>
              <a:rPr lang="zh-CN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zh-CN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7712" y="1556792"/>
            <a:ext cx="4944567" cy="29238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defTabSz="457200">
              <a:lnSpc>
                <a:spcPct val="115000"/>
              </a:lnSpc>
            </a:pPr>
            <a:r>
              <a:rPr lang="ru-RU" sz="20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Глаголы </a:t>
            </a:r>
            <a:r>
              <a:rPr lang="zh-CN" altLang="en-US" sz="20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</a:t>
            </a:r>
            <a:endParaRPr lang="ru-RU" sz="2000" kern="100" dirty="0">
              <a:solidFill>
                <a:srgbClr val="FF0000"/>
              </a:solidFill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15000"/>
              </a:lnSpc>
            </a:pPr>
            <a:r>
              <a:rPr lang="ru-RU" sz="20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есть</a:t>
            </a:r>
            <a:r>
              <a:rPr lang="zh-CN" altLang="en-US" sz="20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吃</a:t>
            </a:r>
            <a:r>
              <a:rPr lang="ru-RU" sz="20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пить</a:t>
            </a:r>
            <a:r>
              <a:rPr lang="zh-CN" altLang="en-US" sz="20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喝</a:t>
            </a:r>
            <a:endParaRPr lang="ru-RU" sz="2000" kern="100" dirty="0">
              <a:solidFill>
                <a:srgbClr val="FF0000"/>
              </a:solidFill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15000"/>
              </a:lnSpc>
            </a:pPr>
            <a:r>
              <a:rPr lang="ru-RU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Я ем                               я пью</a:t>
            </a:r>
            <a:endParaRPr lang="ru-RU" sz="2000" kern="100" dirty="0">
              <a:solidFill>
                <a:prstClr val="black"/>
              </a:solidFill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15000"/>
              </a:lnSpc>
            </a:pPr>
            <a:r>
              <a:rPr lang="ru-RU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Ты ешь                             ты пьешь</a:t>
            </a:r>
            <a:endParaRPr lang="ru-RU" sz="2000" kern="100" dirty="0">
              <a:solidFill>
                <a:prstClr val="black"/>
              </a:solidFill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15000"/>
              </a:lnSpc>
            </a:pPr>
            <a:r>
              <a:rPr lang="ru-RU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Он\она ест                          он\она пьет</a:t>
            </a:r>
            <a:endParaRPr lang="ru-RU" sz="2000" kern="100" dirty="0">
              <a:solidFill>
                <a:prstClr val="black"/>
              </a:solidFill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15000"/>
              </a:lnSpc>
            </a:pPr>
            <a:r>
              <a:rPr lang="ru-RU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Мы едим                           мы пьем</a:t>
            </a:r>
            <a:endParaRPr lang="ru-RU" sz="2000" kern="100" dirty="0">
              <a:solidFill>
                <a:prstClr val="black"/>
              </a:solidFill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15000"/>
              </a:lnSpc>
            </a:pPr>
            <a:r>
              <a:rPr lang="ru-RU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Вы едите                           вы пьете</a:t>
            </a:r>
            <a:endParaRPr lang="ru-RU" sz="2000" kern="100" dirty="0">
              <a:solidFill>
                <a:prstClr val="black"/>
              </a:solidFill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15000"/>
              </a:lnSpc>
            </a:pPr>
            <a:r>
              <a:rPr lang="ru-RU" sz="2000" kern="1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Они едят                           они пьют</a:t>
            </a:r>
            <a:endParaRPr lang="ru-RU" sz="2000" kern="100" dirty="0">
              <a:solidFill>
                <a:prstClr val="black"/>
              </a:solidFill>
              <a:latin typeface="Calibri" panose="020F050202020403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25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00417"/>
              </p:ext>
            </p:extLst>
          </p:nvPr>
        </p:nvGraphicFramePr>
        <p:xfrm>
          <a:off x="1259632" y="1844824"/>
          <a:ext cx="6745678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985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348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делаю?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счита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уме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завтрака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обеда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ужина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пи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дума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разговарива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делаешь?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делает? 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делает?   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делаем?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делаете?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Они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что делают?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1680" y="34752"/>
            <a:ext cx="503903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делать?</a:t>
            </a:r>
            <a:endParaRPr lang="ru-RU" alt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*Играть (I)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*Считать (I)</a:t>
            </a:r>
            <a:r>
              <a:rPr lang="ru-RU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*Уметь (I)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*Завтракать (I) *Обедать (I) *Ужинать (I)</a:t>
            </a:r>
            <a:endParaRPr lang="ru-RU" sz="2000" dirty="0">
              <a:solidFill>
                <a:prstClr val="black"/>
              </a:solidFill>
            </a:endParaRPr>
          </a:p>
          <a:p>
            <a:pPr defTabSz="457200"/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*Писать (I) *Думать (I) *Разговаривать (I)</a:t>
            </a:r>
            <a:endParaRPr lang="ru-RU" dirty="0">
              <a:solidFill>
                <a:prstClr val="black"/>
              </a:solidFill>
            </a:endParaRPr>
          </a:p>
          <a:p>
            <a:pPr defTabSz="457200"/>
            <a:endParaRPr lang="ru-RU" alt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952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99592" y="312738"/>
            <a:ext cx="7586041" cy="546100"/>
          </a:xfrm>
        </p:spPr>
        <p:txBody>
          <a:bodyPr>
            <a:normAutofit fontScale="90000"/>
          </a:bodyPr>
          <a:lstStyle/>
          <a:p>
            <a:pPr lvl="0" defTabSz="457200">
              <a:lnSpc>
                <a:spcPct val="100000"/>
              </a:lnSpc>
              <a:spcBef>
                <a:spcPts val="0"/>
              </a:spcBef>
            </a:pPr>
            <a:r>
              <a:rPr lang="ru-RU" sz="2400" b="1" spc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ru-RU" sz="2400" kern="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8" descr="ᐈ Бабушка в джинсах фотографии, картинки бабушка в джинсах | скачать на  Depositphotos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defTabSz="457200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12" descr="Пожилой мужчина держит пульт дистанционного управления смотреть телевизор |  Премиум Фот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defTabSz="457200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60338"/>
            <a:ext cx="43406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Выучите текст. Напишите вопросы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556792"/>
            <a:ext cx="748883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100" cap="all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Это наша семья. Моя мама убирает дом. Мой папа читает книги. Мой брат слушает урок. Моя сестра гуляет. Мой дедушка слушает новости. Моя бабушка отдыхает. Я изучаю русский язык.</a:t>
            </a:r>
            <a:br>
              <a:rPr lang="ru-RU" sz="2000" kern="100" cap="all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710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936874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ru-RU" sz="2400" dirty="0">
                <a:solidFill>
                  <a:prstClr val="black"/>
                </a:solidFill>
              </a:rPr>
              <a:t>Это торт. Я ем торт.</a:t>
            </a:r>
          </a:p>
          <a:p>
            <a:pPr defTabSz="457200"/>
            <a:r>
              <a:rPr lang="ru-RU" sz="2400" dirty="0">
                <a:solidFill>
                  <a:prstClr val="black"/>
                </a:solidFill>
              </a:rPr>
              <a:t>Это рис. Антон ест рис.</a:t>
            </a:r>
          </a:p>
          <a:p>
            <a:pPr defTabSz="457200"/>
            <a:r>
              <a:rPr lang="ru-RU" sz="2400" dirty="0">
                <a:solidFill>
                  <a:prstClr val="black"/>
                </a:solidFill>
              </a:rPr>
              <a:t>Это вода. Юра пьёт вод</a:t>
            </a:r>
            <a:r>
              <a:rPr lang="ru-RU" sz="2400" dirty="0">
                <a:solidFill>
                  <a:srgbClr val="FF0000"/>
                </a:solidFill>
              </a:rPr>
              <a:t>у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  <a:p>
            <a:pPr defTabSz="457200"/>
            <a:r>
              <a:rPr lang="ru-RU" sz="2400" dirty="0">
                <a:solidFill>
                  <a:prstClr val="black"/>
                </a:solidFill>
              </a:rPr>
              <a:t>Это чай. Маша пьёт чай.</a:t>
            </a:r>
          </a:p>
          <a:p>
            <a:pPr defTabSz="457200"/>
            <a:r>
              <a:rPr lang="ru-RU" sz="2400" dirty="0">
                <a:solidFill>
                  <a:prstClr val="black"/>
                </a:solidFill>
              </a:rPr>
              <a:t>Это хлеб и масло. Утром я ем хлеб и масло.</a:t>
            </a:r>
          </a:p>
          <a:p>
            <a:pPr defTabSz="457200"/>
            <a:r>
              <a:rPr lang="ru-RU" sz="2400" dirty="0">
                <a:solidFill>
                  <a:prstClr val="black"/>
                </a:solidFill>
              </a:rPr>
              <a:t>Это кофе. Утром Виктор пьёт кофе.</a:t>
            </a:r>
          </a:p>
          <a:p>
            <a:pPr defTabSz="457200"/>
            <a:r>
              <a:rPr lang="ru-RU" sz="2400" dirty="0">
                <a:solidFill>
                  <a:prstClr val="black"/>
                </a:solidFill>
              </a:rPr>
              <a:t>Это овощи и рыба. Вечером мы едим овощи и рыб</a:t>
            </a:r>
            <a:r>
              <a:rPr lang="ru-RU" sz="2400" dirty="0">
                <a:solidFill>
                  <a:srgbClr val="FF0000"/>
                </a:solidFill>
              </a:rPr>
              <a:t>у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</a:p>
          <a:p>
            <a:pPr defTabSz="457200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6300" y="240053"/>
            <a:ext cx="53454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ru-RU" sz="2000" b="1" kern="100" cap="all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Читайте и переводите.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4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subTitle" idx="4294967295"/>
          </p:nvPr>
        </p:nvSpPr>
        <p:spPr>
          <a:xfrm>
            <a:off x="679450" y="0"/>
            <a:ext cx="8464550" cy="6669088"/>
          </a:xfrm>
        </p:spPr>
        <p:txBody>
          <a:bodyPr>
            <a:normAutofit/>
          </a:bodyPr>
          <a:lstStyle/>
          <a:p>
            <a:endParaRPr lang="ru-RU" b="1" dirty="0"/>
          </a:p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食物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Еда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食物</a:t>
            </a:r>
            <a:r>
              <a:rPr lang="ru-RU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Напитки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饮料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мясо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肉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курица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鸡肉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хлеб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黑面包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</a:t>
            </a:r>
            <a:r>
              <a:rPr lang="zh-CN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干酪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молоко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牛奶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рыба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вода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сок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果汁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овощи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蔬菜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капуста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卷心菜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картофель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土豆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морковь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胡萝卜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лук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洋葱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помидор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西红柿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огурец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黄瓜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фрукты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水果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яблоко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苹果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банан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香蕉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лимон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柠檬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апельсин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橙子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арбуз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西瓜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80834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6e95d03-a7fc-4b7a-b113-7b3e94d2c6eb}"/>
</p:tagLst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360</Words>
  <Application>Microsoft Office PowerPoint</Application>
  <PresentationFormat>Экран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Галерея</vt:lpstr>
      <vt:lpstr>1_Галерея</vt:lpstr>
      <vt:lpstr>ГЛАГОЛ THE VERB   动词 Спряжение The Conjugation 共轭 ，连接   Глаголы I спряжения 第一组动词 </vt:lpstr>
      <vt:lpstr> </vt:lpstr>
      <vt:lpstr>Читайте и запоминайте 读和记！ </vt:lpstr>
      <vt:lpstr>Презентация PowerPoint</vt:lpstr>
      <vt:lpstr> 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THE VERB   动词 Спряжение The Conjugation 共轭 ，连接   Глаголы I спряжения 第一组动词 </dc:title>
  <dc:creator>1</dc:creator>
  <cp:lastModifiedBy>1</cp:lastModifiedBy>
  <cp:revision>3</cp:revision>
  <dcterms:created xsi:type="dcterms:W3CDTF">2021-05-19T12:06:00Z</dcterms:created>
  <dcterms:modified xsi:type="dcterms:W3CDTF">2021-05-19T13:00:23Z</dcterms:modified>
</cp:coreProperties>
</file>