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1" r:id="rId3"/>
    <p:sldId id="277" r:id="rId4"/>
    <p:sldId id="260" r:id="rId5"/>
    <p:sldId id="279" r:id="rId6"/>
    <p:sldId id="286" r:id="rId7"/>
    <p:sldId id="290" r:id="rId8"/>
    <p:sldId id="270" r:id="rId9"/>
    <p:sldId id="284" r:id="rId10"/>
    <p:sldId id="283" r:id="rId11"/>
    <p:sldId id="268" r:id="rId12"/>
    <p:sldId id="272" r:id="rId13"/>
    <p:sldId id="257" r:id="rId14"/>
    <p:sldId id="262" r:id="rId15"/>
    <p:sldId id="263" r:id="rId16"/>
    <p:sldId id="288" r:id="rId17"/>
    <p:sldId id="269" r:id="rId18"/>
    <p:sldId id="292" r:id="rId19"/>
    <p:sldId id="25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D63A"/>
    <a:srgbClr val="ADF69C"/>
    <a:srgbClr val="CC0000"/>
    <a:srgbClr val="2CD8DC"/>
    <a:srgbClr val="CE0808"/>
    <a:srgbClr val="FF3300"/>
    <a:srgbClr val="9DA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ECB337-BF2A-49B3-ACA7-4BD2644F8216}" type="doc">
      <dgm:prSet loTypeId="urn:microsoft.com/office/officeart/2008/layout/VerticalCurvedList" loCatId="list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4EF00E4-E29E-478A-BEA9-2771C679E17F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Ваши интересы;</a:t>
          </a:r>
          <a:endParaRPr lang="ru-RU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2870E4D4-A8F2-47BD-B8D4-0735C642588C}" type="parTrans" cxnId="{789DB3F9-2DB6-46ED-82B9-471CB6DFBDAF}">
      <dgm:prSet/>
      <dgm:spPr/>
      <dgm:t>
        <a:bodyPr/>
        <a:lstStyle/>
        <a:p>
          <a:endParaRPr lang="ru-RU"/>
        </a:p>
      </dgm:t>
    </dgm:pt>
    <dgm:pt modelId="{B13EF145-1860-4DFF-8EBB-748C10DF637D}" type="sibTrans" cxnId="{789DB3F9-2DB6-46ED-82B9-471CB6DFBDAF}">
      <dgm:prSet/>
      <dgm:spPr/>
      <dgm:t>
        <a:bodyPr/>
        <a:lstStyle/>
        <a:p>
          <a:endParaRPr lang="ru-RU"/>
        </a:p>
      </dgm:t>
    </dgm:pt>
    <dgm:pt modelId="{8091579D-8A75-4E6F-AD3C-0C2DE8A40498}">
      <dgm:prSet custT="1"/>
      <dgm:spPr/>
      <dgm:t>
        <a:bodyPr/>
        <a:lstStyle/>
        <a:p>
          <a:pPr rtl="0"/>
          <a:r>
            <a:rPr lang="ru-RU" sz="1750" b="1" dirty="0" smtClean="0">
              <a:solidFill>
                <a:schemeClr val="accent1">
                  <a:lumMod val="75000"/>
                </a:schemeClr>
              </a:solidFill>
            </a:rPr>
            <a:t>Собственные склонности и возможности, способ-</a:t>
          </a:r>
          <a:r>
            <a:rPr lang="ru-RU" sz="1750" b="1" dirty="0" err="1" smtClean="0">
              <a:solidFill>
                <a:schemeClr val="accent1">
                  <a:lumMod val="75000"/>
                </a:schemeClr>
              </a:solidFill>
            </a:rPr>
            <a:t>ности</a:t>
          </a:r>
          <a:r>
            <a:rPr lang="ru-RU" sz="1750" b="1" dirty="0" smtClean="0">
              <a:solidFill>
                <a:schemeClr val="accent1">
                  <a:lumMod val="75000"/>
                </a:schemeClr>
              </a:solidFill>
            </a:rPr>
            <a:t>, которые обеспечат успех в будущей работе;</a:t>
          </a:r>
          <a:endParaRPr lang="ru-RU" sz="1750" b="1" dirty="0">
            <a:solidFill>
              <a:schemeClr val="accent1">
                <a:lumMod val="75000"/>
              </a:schemeClr>
            </a:solidFill>
          </a:endParaRPr>
        </a:p>
      </dgm:t>
    </dgm:pt>
    <dgm:pt modelId="{74663C55-E76A-4D23-B0B4-E484137E2B24}" type="parTrans" cxnId="{99C4138F-8D0C-420A-856F-B11CE5C7720B}">
      <dgm:prSet/>
      <dgm:spPr/>
      <dgm:t>
        <a:bodyPr/>
        <a:lstStyle/>
        <a:p>
          <a:endParaRPr lang="ru-RU"/>
        </a:p>
      </dgm:t>
    </dgm:pt>
    <dgm:pt modelId="{C159F51E-344E-4C23-8E52-ABB87493BD7E}" type="sibTrans" cxnId="{99C4138F-8D0C-420A-856F-B11CE5C7720B}">
      <dgm:prSet/>
      <dgm:spPr/>
      <dgm:t>
        <a:bodyPr/>
        <a:lstStyle/>
        <a:p>
          <a:endParaRPr lang="ru-RU"/>
        </a:p>
      </dgm:t>
    </dgm:pt>
    <dgm:pt modelId="{3F9C00E1-1542-498A-B25F-0DE408350ADF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Сведения о профессии;</a:t>
          </a:r>
          <a:endParaRPr lang="ru-RU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57939089-F52A-4DB8-B5F3-69C36BD0C01F}" type="parTrans" cxnId="{F3CC10C7-0546-457B-A188-68E965A7DF15}">
      <dgm:prSet/>
      <dgm:spPr/>
      <dgm:t>
        <a:bodyPr/>
        <a:lstStyle/>
        <a:p>
          <a:endParaRPr lang="ru-RU"/>
        </a:p>
      </dgm:t>
    </dgm:pt>
    <dgm:pt modelId="{9283D373-ED0B-46DE-B5EE-F783DBBC19D8}" type="sibTrans" cxnId="{F3CC10C7-0546-457B-A188-68E965A7DF15}">
      <dgm:prSet/>
      <dgm:spPr/>
      <dgm:t>
        <a:bodyPr/>
        <a:lstStyle/>
        <a:p>
          <a:endParaRPr lang="ru-RU"/>
        </a:p>
      </dgm:t>
    </dgm:pt>
    <dgm:pt modelId="{6E3B3B7C-62E4-461D-9598-5CF1B9021FDD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Возможность получить выбранную специальность;</a:t>
          </a:r>
          <a:endParaRPr lang="ru-RU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1E01F30F-1458-4196-A2A2-109315260F50}" type="parTrans" cxnId="{2FC34AB2-E26C-45D8-A5E5-FBB3FD534C9B}">
      <dgm:prSet/>
      <dgm:spPr/>
      <dgm:t>
        <a:bodyPr/>
        <a:lstStyle/>
        <a:p>
          <a:endParaRPr lang="ru-RU"/>
        </a:p>
      </dgm:t>
    </dgm:pt>
    <dgm:pt modelId="{63423411-FC2E-456A-8D41-0F32C43D0C71}" type="sibTrans" cxnId="{2FC34AB2-E26C-45D8-A5E5-FBB3FD534C9B}">
      <dgm:prSet/>
      <dgm:spPr/>
      <dgm:t>
        <a:bodyPr/>
        <a:lstStyle/>
        <a:p>
          <a:endParaRPr lang="ru-RU"/>
        </a:p>
      </dgm:t>
    </dgm:pt>
    <dgm:pt modelId="{7DB775AD-3430-42C6-B79A-0A040D5A580D}">
      <dgm:prSet/>
      <dgm:spPr/>
      <dgm:t>
        <a:bodyPr/>
        <a:lstStyle/>
        <a:p>
          <a:pPr rtl="0"/>
          <a:r>
            <a:rPr lang="ru-RU" b="1" smtClean="0">
              <a:solidFill>
                <a:schemeClr val="accent1">
                  <a:lumMod val="75000"/>
                </a:schemeClr>
              </a:solidFill>
            </a:rPr>
            <a:t>Возможность трудоустройства;</a:t>
          </a:r>
          <a:endParaRPr lang="ru-RU" b="1">
            <a:solidFill>
              <a:schemeClr val="accent1">
                <a:lumMod val="75000"/>
              </a:schemeClr>
            </a:solidFill>
          </a:endParaRPr>
        </a:p>
      </dgm:t>
    </dgm:pt>
    <dgm:pt modelId="{3CB5A0E1-C3E7-4DC8-831E-068FC192023B}" type="parTrans" cxnId="{C1DE4A0F-C246-4493-AE82-9633B79ED3AD}">
      <dgm:prSet/>
      <dgm:spPr/>
      <dgm:t>
        <a:bodyPr/>
        <a:lstStyle/>
        <a:p>
          <a:endParaRPr lang="ru-RU"/>
        </a:p>
      </dgm:t>
    </dgm:pt>
    <dgm:pt modelId="{1AAE6530-C02B-4350-86E0-B3739286C281}" type="sibTrans" cxnId="{C1DE4A0F-C246-4493-AE82-9633B79ED3AD}">
      <dgm:prSet/>
      <dgm:spPr/>
      <dgm:t>
        <a:bodyPr/>
        <a:lstStyle/>
        <a:p>
          <a:endParaRPr lang="ru-RU"/>
        </a:p>
      </dgm:t>
    </dgm:pt>
    <dgm:pt modelId="{4E6F27B7-6F92-4CF2-95A5-4FF66B8BA2D1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Перспективы развития выбираемой профессии.</a:t>
          </a:r>
          <a:endParaRPr lang="ru-RU" b="1" dirty="0">
            <a:solidFill>
              <a:schemeClr val="accent1">
                <a:lumMod val="75000"/>
              </a:schemeClr>
            </a:solidFill>
          </a:endParaRPr>
        </a:p>
      </dgm:t>
    </dgm:pt>
    <dgm:pt modelId="{18460A39-E21F-4495-813F-97CF685573BB}" type="parTrans" cxnId="{26CEF829-1911-4FFB-879C-B932D2F32619}">
      <dgm:prSet/>
      <dgm:spPr/>
      <dgm:t>
        <a:bodyPr/>
        <a:lstStyle/>
        <a:p>
          <a:endParaRPr lang="ru-RU"/>
        </a:p>
      </dgm:t>
    </dgm:pt>
    <dgm:pt modelId="{F76EAF14-5D24-48F0-B29A-C760C3179ED9}" type="sibTrans" cxnId="{26CEF829-1911-4FFB-879C-B932D2F32619}">
      <dgm:prSet/>
      <dgm:spPr/>
      <dgm:t>
        <a:bodyPr/>
        <a:lstStyle/>
        <a:p>
          <a:endParaRPr lang="ru-RU"/>
        </a:p>
      </dgm:t>
    </dgm:pt>
    <dgm:pt modelId="{082A6205-2643-4AE9-8547-00D584BB75AA}" type="pres">
      <dgm:prSet presAssocID="{0EECB337-BF2A-49B3-ACA7-4BD2644F821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A102C26-17C1-40CC-9B54-1BA4BD7822F9}" type="pres">
      <dgm:prSet presAssocID="{0EECB337-BF2A-49B3-ACA7-4BD2644F8216}" presName="Name1" presStyleCnt="0"/>
      <dgm:spPr/>
    </dgm:pt>
    <dgm:pt modelId="{30FB1FE3-8ED9-45E2-8F1E-93736A69A1F8}" type="pres">
      <dgm:prSet presAssocID="{0EECB337-BF2A-49B3-ACA7-4BD2644F8216}" presName="cycle" presStyleCnt="0"/>
      <dgm:spPr/>
    </dgm:pt>
    <dgm:pt modelId="{3421B797-1361-4415-BF43-C0641B254A1F}" type="pres">
      <dgm:prSet presAssocID="{0EECB337-BF2A-49B3-ACA7-4BD2644F8216}" presName="srcNode" presStyleLbl="node1" presStyleIdx="0" presStyleCnt="6"/>
      <dgm:spPr/>
    </dgm:pt>
    <dgm:pt modelId="{06A30D86-ED76-4154-81D1-ADEC9A1EB9FC}" type="pres">
      <dgm:prSet presAssocID="{0EECB337-BF2A-49B3-ACA7-4BD2644F8216}" presName="conn" presStyleLbl="parChTrans1D2" presStyleIdx="0" presStyleCnt="1"/>
      <dgm:spPr/>
      <dgm:t>
        <a:bodyPr/>
        <a:lstStyle/>
        <a:p>
          <a:endParaRPr lang="ru-RU"/>
        </a:p>
      </dgm:t>
    </dgm:pt>
    <dgm:pt modelId="{921227CA-270C-46B8-A43F-4C82618F4D66}" type="pres">
      <dgm:prSet presAssocID="{0EECB337-BF2A-49B3-ACA7-4BD2644F8216}" presName="extraNode" presStyleLbl="node1" presStyleIdx="0" presStyleCnt="6"/>
      <dgm:spPr/>
    </dgm:pt>
    <dgm:pt modelId="{E4052D3E-5B69-4BC2-B954-965116F54C1A}" type="pres">
      <dgm:prSet presAssocID="{0EECB337-BF2A-49B3-ACA7-4BD2644F8216}" presName="dstNode" presStyleLbl="node1" presStyleIdx="0" presStyleCnt="6"/>
      <dgm:spPr/>
    </dgm:pt>
    <dgm:pt modelId="{2E42BB12-5F66-46B5-AC7F-F18F08F11DA4}" type="pres">
      <dgm:prSet presAssocID="{C4EF00E4-E29E-478A-BEA9-2771C679E17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01778-E1AF-4815-A766-830CC9DF23E3}" type="pres">
      <dgm:prSet presAssocID="{C4EF00E4-E29E-478A-BEA9-2771C679E17F}" presName="accent_1" presStyleCnt="0"/>
      <dgm:spPr/>
    </dgm:pt>
    <dgm:pt modelId="{EA591D5C-97AB-4433-82E6-0B0A378F0934}" type="pres">
      <dgm:prSet presAssocID="{C4EF00E4-E29E-478A-BEA9-2771C679E17F}" presName="accentRepeatNode" presStyleLbl="solidFgAcc1" presStyleIdx="0" presStyleCnt="6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37AEFF21-BF41-4864-BB1B-9544774D7BA5}" type="pres">
      <dgm:prSet presAssocID="{8091579D-8A75-4E6F-AD3C-0C2DE8A40498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A120B-B708-4955-8AA1-750A2F0E0529}" type="pres">
      <dgm:prSet presAssocID="{8091579D-8A75-4E6F-AD3C-0C2DE8A40498}" presName="accent_2" presStyleCnt="0"/>
      <dgm:spPr/>
    </dgm:pt>
    <dgm:pt modelId="{7AB973F9-E4D3-4B45-9B35-C665C8D354C2}" type="pres">
      <dgm:prSet presAssocID="{8091579D-8A75-4E6F-AD3C-0C2DE8A40498}" presName="accentRepeatNode" presStyleLbl="solidFgAcc1" presStyleIdx="1" presStyleCnt="6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9F1FCE86-D116-4137-98D8-46BEF09E93D2}" type="pres">
      <dgm:prSet presAssocID="{3F9C00E1-1542-498A-B25F-0DE408350AD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47757-3ED2-4F76-8586-49060DB031D2}" type="pres">
      <dgm:prSet presAssocID="{3F9C00E1-1542-498A-B25F-0DE408350ADF}" presName="accent_3" presStyleCnt="0"/>
      <dgm:spPr/>
    </dgm:pt>
    <dgm:pt modelId="{038F0C2F-608A-4265-95F9-341E1FFD078C}" type="pres">
      <dgm:prSet presAssocID="{3F9C00E1-1542-498A-B25F-0DE408350ADF}" presName="accentRepeatNode" presStyleLbl="solidFgAcc1" presStyleIdx="2" presStyleCnt="6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60D75B29-40CA-4622-87E8-B50B96F13C0B}" type="pres">
      <dgm:prSet presAssocID="{6E3B3B7C-62E4-461D-9598-5CF1B9021FD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8CF2E-F53D-4C20-BDD9-10A878F75755}" type="pres">
      <dgm:prSet presAssocID="{6E3B3B7C-62E4-461D-9598-5CF1B9021FDD}" presName="accent_4" presStyleCnt="0"/>
      <dgm:spPr/>
    </dgm:pt>
    <dgm:pt modelId="{07F638B5-D9C0-473E-B8EE-FA96F41F1C10}" type="pres">
      <dgm:prSet presAssocID="{6E3B3B7C-62E4-461D-9598-5CF1B9021FDD}" presName="accentRepeatNode" presStyleLbl="solidFgAcc1" presStyleIdx="3" presStyleCnt="6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4D8DAC30-ED2A-4A90-A84F-3F13C79180F6}" type="pres">
      <dgm:prSet presAssocID="{7DB775AD-3430-42C6-B79A-0A040D5A580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D61E07-1CA8-42EA-9BF1-7E5A7C88DAF5}" type="pres">
      <dgm:prSet presAssocID="{7DB775AD-3430-42C6-B79A-0A040D5A580D}" presName="accent_5" presStyleCnt="0"/>
      <dgm:spPr/>
    </dgm:pt>
    <dgm:pt modelId="{D1FE3D57-3CB7-48A1-B504-5D418CB78D56}" type="pres">
      <dgm:prSet presAssocID="{7DB775AD-3430-42C6-B79A-0A040D5A580D}" presName="accentRepeatNode" presStyleLbl="solidFgAcc1" presStyleIdx="4" presStyleCnt="6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C0C3F6F8-3060-4F71-8216-9D6A50C40766}" type="pres">
      <dgm:prSet presAssocID="{4E6F27B7-6F92-4CF2-95A5-4FF66B8BA2D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A5217-6A49-43A4-BFCF-9EB3E88F9E6B}" type="pres">
      <dgm:prSet presAssocID="{4E6F27B7-6F92-4CF2-95A5-4FF66B8BA2D1}" presName="accent_6" presStyleCnt="0"/>
      <dgm:spPr/>
    </dgm:pt>
    <dgm:pt modelId="{F4545B5C-7D1F-426A-B270-F0249E0B648D}" type="pres">
      <dgm:prSet presAssocID="{4E6F27B7-6F92-4CF2-95A5-4FF66B8BA2D1}" presName="accentRepeatNode" presStyleLbl="solidFgAcc1" presStyleIdx="5" presStyleCnt="6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</dgm:pt>
  </dgm:ptLst>
  <dgm:cxnLst>
    <dgm:cxn modelId="{2FC34AB2-E26C-45D8-A5E5-FBB3FD534C9B}" srcId="{0EECB337-BF2A-49B3-ACA7-4BD2644F8216}" destId="{6E3B3B7C-62E4-461D-9598-5CF1B9021FDD}" srcOrd="3" destOrd="0" parTransId="{1E01F30F-1458-4196-A2A2-109315260F50}" sibTransId="{63423411-FC2E-456A-8D41-0F32C43D0C71}"/>
    <dgm:cxn modelId="{E2BF35D2-ADA9-4AC1-B6FA-78210F5F12AC}" type="presOf" srcId="{7DB775AD-3430-42C6-B79A-0A040D5A580D}" destId="{4D8DAC30-ED2A-4A90-A84F-3F13C79180F6}" srcOrd="0" destOrd="0" presId="urn:microsoft.com/office/officeart/2008/layout/VerticalCurvedList"/>
    <dgm:cxn modelId="{99C4138F-8D0C-420A-856F-B11CE5C7720B}" srcId="{0EECB337-BF2A-49B3-ACA7-4BD2644F8216}" destId="{8091579D-8A75-4E6F-AD3C-0C2DE8A40498}" srcOrd="1" destOrd="0" parTransId="{74663C55-E76A-4D23-B0B4-E484137E2B24}" sibTransId="{C159F51E-344E-4C23-8E52-ABB87493BD7E}"/>
    <dgm:cxn modelId="{14CD05B0-34C3-4952-B0C8-DAB11BEFA958}" type="presOf" srcId="{4E6F27B7-6F92-4CF2-95A5-4FF66B8BA2D1}" destId="{C0C3F6F8-3060-4F71-8216-9D6A50C40766}" srcOrd="0" destOrd="0" presId="urn:microsoft.com/office/officeart/2008/layout/VerticalCurvedList"/>
    <dgm:cxn modelId="{819B6419-E652-4CCE-8825-AD745834CB38}" type="presOf" srcId="{0EECB337-BF2A-49B3-ACA7-4BD2644F8216}" destId="{082A6205-2643-4AE9-8547-00D584BB75AA}" srcOrd="0" destOrd="0" presId="urn:microsoft.com/office/officeart/2008/layout/VerticalCurvedList"/>
    <dgm:cxn modelId="{46663B46-6527-448A-BC9B-C85A3EE951FC}" type="presOf" srcId="{3F9C00E1-1542-498A-B25F-0DE408350ADF}" destId="{9F1FCE86-D116-4137-98D8-46BEF09E93D2}" srcOrd="0" destOrd="0" presId="urn:microsoft.com/office/officeart/2008/layout/VerticalCurvedList"/>
    <dgm:cxn modelId="{79E2AD7E-6D11-4940-8366-32D493D1117F}" type="presOf" srcId="{6E3B3B7C-62E4-461D-9598-5CF1B9021FDD}" destId="{60D75B29-40CA-4622-87E8-B50B96F13C0B}" srcOrd="0" destOrd="0" presId="urn:microsoft.com/office/officeart/2008/layout/VerticalCurvedList"/>
    <dgm:cxn modelId="{26CEF829-1911-4FFB-879C-B932D2F32619}" srcId="{0EECB337-BF2A-49B3-ACA7-4BD2644F8216}" destId="{4E6F27B7-6F92-4CF2-95A5-4FF66B8BA2D1}" srcOrd="5" destOrd="0" parTransId="{18460A39-E21F-4495-813F-97CF685573BB}" sibTransId="{F76EAF14-5D24-48F0-B29A-C760C3179ED9}"/>
    <dgm:cxn modelId="{A8CDF531-EFB6-46BC-AC3A-4344205FFD03}" type="presOf" srcId="{B13EF145-1860-4DFF-8EBB-748C10DF637D}" destId="{06A30D86-ED76-4154-81D1-ADEC9A1EB9FC}" srcOrd="0" destOrd="0" presId="urn:microsoft.com/office/officeart/2008/layout/VerticalCurvedList"/>
    <dgm:cxn modelId="{DC4D8F00-DDA4-4586-A6C1-3984C40CB7A5}" type="presOf" srcId="{8091579D-8A75-4E6F-AD3C-0C2DE8A40498}" destId="{37AEFF21-BF41-4864-BB1B-9544774D7BA5}" srcOrd="0" destOrd="0" presId="urn:microsoft.com/office/officeart/2008/layout/VerticalCurvedList"/>
    <dgm:cxn modelId="{C1DE4A0F-C246-4493-AE82-9633B79ED3AD}" srcId="{0EECB337-BF2A-49B3-ACA7-4BD2644F8216}" destId="{7DB775AD-3430-42C6-B79A-0A040D5A580D}" srcOrd="4" destOrd="0" parTransId="{3CB5A0E1-C3E7-4DC8-831E-068FC192023B}" sibTransId="{1AAE6530-C02B-4350-86E0-B3739286C281}"/>
    <dgm:cxn modelId="{F3CC10C7-0546-457B-A188-68E965A7DF15}" srcId="{0EECB337-BF2A-49B3-ACA7-4BD2644F8216}" destId="{3F9C00E1-1542-498A-B25F-0DE408350ADF}" srcOrd="2" destOrd="0" parTransId="{57939089-F52A-4DB8-B5F3-69C36BD0C01F}" sibTransId="{9283D373-ED0B-46DE-B5EE-F783DBBC19D8}"/>
    <dgm:cxn modelId="{789DB3F9-2DB6-46ED-82B9-471CB6DFBDAF}" srcId="{0EECB337-BF2A-49B3-ACA7-4BD2644F8216}" destId="{C4EF00E4-E29E-478A-BEA9-2771C679E17F}" srcOrd="0" destOrd="0" parTransId="{2870E4D4-A8F2-47BD-B8D4-0735C642588C}" sibTransId="{B13EF145-1860-4DFF-8EBB-748C10DF637D}"/>
    <dgm:cxn modelId="{62CB4ACD-19F0-497E-BA54-0440B228C064}" type="presOf" srcId="{C4EF00E4-E29E-478A-BEA9-2771C679E17F}" destId="{2E42BB12-5F66-46B5-AC7F-F18F08F11DA4}" srcOrd="0" destOrd="0" presId="urn:microsoft.com/office/officeart/2008/layout/VerticalCurvedList"/>
    <dgm:cxn modelId="{D5CFBF1B-BFE8-4255-9C6B-BD55C045D343}" type="presParOf" srcId="{082A6205-2643-4AE9-8547-00D584BB75AA}" destId="{1A102C26-17C1-40CC-9B54-1BA4BD7822F9}" srcOrd="0" destOrd="0" presId="urn:microsoft.com/office/officeart/2008/layout/VerticalCurvedList"/>
    <dgm:cxn modelId="{19273B26-1CDC-4A1E-8729-3236BD40900A}" type="presParOf" srcId="{1A102C26-17C1-40CC-9B54-1BA4BD7822F9}" destId="{30FB1FE3-8ED9-45E2-8F1E-93736A69A1F8}" srcOrd="0" destOrd="0" presId="urn:microsoft.com/office/officeart/2008/layout/VerticalCurvedList"/>
    <dgm:cxn modelId="{23C8AEB5-11E1-420F-9C5A-0AF69D2E6BE4}" type="presParOf" srcId="{30FB1FE3-8ED9-45E2-8F1E-93736A69A1F8}" destId="{3421B797-1361-4415-BF43-C0641B254A1F}" srcOrd="0" destOrd="0" presId="urn:microsoft.com/office/officeart/2008/layout/VerticalCurvedList"/>
    <dgm:cxn modelId="{2C852E8D-92B4-4081-9428-875472BF1C86}" type="presParOf" srcId="{30FB1FE3-8ED9-45E2-8F1E-93736A69A1F8}" destId="{06A30D86-ED76-4154-81D1-ADEC9A1EB9FC}" srcOrd="1" destOrd="0" presId="urn:microsoft.com/office/officeart/2008/layout/VerticalCurvedList"/>
    <dgm:cxn modelId="{F0E23A9C-2437-48CF-8F95-124C46C4124C}" type="presParOf" srcId="{30FB1FE3-8ED9-45E2-8F1E-93736A69A1F8}" destId="{921227CA-270C-46B8-A43F-4C82618F4D66}" srcOrd="2" destOrd="0" presId="urn:microsoft.com/office/officeart/2008/layout/VerticalCurvedList"/>
    <dgm:cxn modelId="{D8FE21DA-2F4B-4896-9069-D5AA9383977F}" type="presParOf" srcId="{30FB1FE3-8ED9-45E2-8F1E-93736A69A1F8}" destId="{E4052D3E-5B69-4BC2-B954-965116F54C1A}" srcOrd="3" destOrd="0" presId="urn:microsoft.com/office/officeart/2008/layout/VerticalCurvedList"/>
    <dgm:cxn modelId="{118ED14E-E384-46CB-B52B-CC5EDA402BD8}" type="presParOf" srcId="{1A102C26-17C1-40CC-9B54-1BA4BD7822F9}" destId="{2E42BB12-5F66-46B5-AC7F-F18F08F11DA4}" srcOrd="1" destOrd="0" presId="urn:microsoft.com/office/officeart/2008/layout/VerticalCurvedList"/>
    <dgm:cxn modelId="{724BE9E0-5474-4D54-8112-E0122EF98784}" type="presParOf" srcId="{1A102C26-17C1-40CC-9B54-1BA4BD7822F9}" destId="{10201778-E1AF-4815-A766-830CC9DF23E3}" srcOrd="2" destOrd="0" presId="urn:microsoft.com/office/officeart/2008/layout/VerticalCurvedList"/>
    <dgm:cxn modelId="{19DA9E8A-6D98-4597-8EF4-4C7BB15FB826}" type="presParOf" srcId="{10201778-E1AF-4815-A766-830CC9DF23E3}" destId="{EA591D5C-97AB-4433-82E6-0B0A378F0934}" srcOrd="0" destOrd="0" presId="urn:microsoft.com/office/officeart/2008/layout/VerticalCurvedList"/>
    <dgm:cxn modelId="{7FFE7462-BBE1-419F-BDF4-62E0C866A9AF}" type="presParOf" srcId="{1A102C26-17C1-40CC-9B54-1BA4BD7822F9}" destId="{37AEFF21-BF41-4864-BB1B-9544774D7BA5}" srcOrd="3" destOrd="0" presId="urn:microsoft.com/office/officeart/2008/layout/VerticalCurvedList"/>
    <dgm:cxn modelId="{B8C4D41A-458C-41A2-9D8F-58FCF7BFBE76}" type="presParOf" srcId="{1A102C26-17C1-40CC-9B54-1BA4BD7822F9}" destId="{2FEA120B-B708-4955-8AA1-750A2F0E0529}" srcOrd="4" destOrd="0" presId="urn:microsoft.com/office/officeart/2008/layout/VerticalCurvedList"/>
    <dgm:cxn modelId="{A092632F-443B-467E-B4A1-EB5044512728}" type="presParOf" srcId="{2FEA120B-B708-4955-8AA1-750A2F0E0529}" destId="{7AB973F9-E4D3-4B45-9B35-C665C8D354C2}" srcOrd="0" destOrd="0" presId="urn:microsoft.com/office/officeart/2008/layout/VerticalCurvedList"/>
    <dgm:cxn modelId="{EA70B0B2-462A-4181-998B-AA9D1496BDE2}" type="presParOf" srcId="{1A102C26-17C1-40CC-9B54-1BA4BD7822F9}" destId="{9F1FCE86-D116-4137-98D8-46BEF09E93D2}" srcOrd="5" destOrd="0" presId="urn:microsoft.com/office/officeart/2008/layout/VerticalCurvedList"/>
    <dgm:cxn modelId="{7CEE9BA8-DAAC-4FAB-99B2-AE2BB6D5DEE5}" type="presParOf" srcId="{1A102C26-17C1-40CC-9B54-1BA4BD7822F9}" destId="{1AA47757-3ED2-4F76-8586-49060DB031D2}" srcOrd="6" destOrd="0" presId="urn:microsoft.com/office/officeart/2008/layout/VerticalCurvedList"/>
    <dgm:cxn modelId="{FC7A587F-4E69-45E6-B28A-4878E567A034}" type="presParOf" srcId="{1AA47757-3ED2-4F76-8586-49060DB031D2}" destId="{038F0C2F-608A-4265-95F9-341E1FFD078C}" srcOrd="0" destOrd="0" presId="urn:microsoft.com/office/officeart/2008/layout/VerticalCurvedList"/>
    <dgm:cxn modelId="{66168A93-7DDB-4D0B-8231-B1C97EB4DCC6}" type="presParOf" srcId="{1A102C26-17C1-40CC-9B54-1BA4BD7822F9}" destId="{60D75B29-40CA-4622-87E8-B50B96F13C0B}" srcOrd="7" destOrd="0" presId="urn:microsoft.com/office/officeart/2008/layout/VerticalCurvedList"/>
    <dgm:cxn modelId="{E35CC7DC-8D99-428E-B50B-11E29354B0D6}" type="presParOf" srcId="{1A102C26-17C1-40CC-9B54-1BA4BD7822F9}" destId="{66A8CF2E-F53D-4C20-BDD9-10A878F75755}" srcOrd="8" destOrd="0" presId="urn:microsoft.com/office/officeart/2008/layout/VerticalCurvedList"/>
    <dgm:cxn modelId="{91D5D3AA-226D-41C2-AD5C-056FADFCEE90}" type="presParOf" srcId="{66A8CF2E-F53D-4C20-BDD9-10A878F75755}" destId="{07F638B5-D9C0-473E-B8EE-FA96F41F1C10}" srcOrd="0" destOrd="0" presId="urn:microsoft.com/office/officeart/2008/layout/VerticalCurvedList"/>
    <dgm:cxn modelId="{08FDFEF4-FC15-423E-A902-599EE221F59A}" type="presParOf" srcId="{1A102C26-17C1-40CC-9B54-1BA4BD7822F9}" destId="{4D8DAC30-ED2A-4A90-A84F-3F13C79180F6}" srcOrd="9" destOrd="0" presId="urn:microsoft.com/office/officeart/2008/layout/VerticalCurvedList"/>
    <dgm:cxn modelId="{E889F3B4-2B39-43E1-898B-FE0E51CD5B06}" type="presParOf" srcId="{1A102C26-17C1-40CC-9B54-1BA4BD7822F9}" destId="{94D61E07-1CA8-42EA-9BF1-7E5A7C88DAF5}" srcOrd="10" destOrd="0" presId="urn:microsoft.com/office/officeart/2008/layout/VerticalCurvedList"/>
    <dgm:cxn modelId="{C5863E18-6CF1-45AA-99F1-00A0D072AE08}" type="presParOf" srcId="{94D61E07-1CA8-42EA-9BF1-7E5A7C88DAF5}" destId="{D1FE3D57-3CB7-48A1-B504-5D418CB78D56}" srcOrd="0" destOrd="0" presId="urn:microsoft.com/office/officeart/2008/layout/VerticalCurvedList"/>
    <dgm:cxn modelId="{8402C6EE-8B1B-40C9-8723-3C8A4D1C5E20}" type="presParOf" srcId="{1A102C26-17C1-40CC-9B54-1BA4BD7822F9}" destId="{C0C3F6F8-3060-4F71-8216-9D6A50C40766}" srcOrd="11" destOrd="0" presId="urn:microsoft.com/office/officeart/2008/layout/VerticalCurvedList"/>
    <dgm:cxn modelId="{B1D090E0-F952-4ABD-955A-625A336F07EF}" type="presParOf" srcId="{1A102C26-17C1-40CC-9B54-1BA4BD7822F9}" destId="{34EA5217-6A49-43A4-BFCF-9EB3E88F9E6B}" srcOrd="12" destOrd="0" presId="urn:microsoft.com/office/officeart/2008/layout/VerticalCurvedList"/>
    <dgm:cxn modelId="{3C8A6A35-2856-4345-B85D-60FD21C7D3D1}" type="presParOf" srcId="{34EA5217-6A49-43A4-BFCF-9EB3E88F9E6B}" destId="{F4545B5C-7D1F-426A-B270-F0249E0B64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97DADB-837B-4EF2-A0DF-886530276B0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FE8F964B-B5B9-48A6-81F9-521B65EB6DCF}">
      <dgm:prSet/>
      <dgm:spPr/>
      <dgm:t>
        <a:bodyPr/>
        <a:lstStyle/>
        <a:p>
          <a:pPr rtl="0"/>
          <a:r>
            <a:rPr lang="ru-RU" b="1" smtClean="0"/>
            <a:t>всегда востребована и необходима.</a:t>
          </a:r>
          <a:endParaRPr lang="ru-RU" b="1"/>
        </a:p>
      </dgm:t>
    </dgm:pt>
    <dgm:pt modelId="{3917EFF7-D6EE-47FA-946B-51D633DBCF49}" type="parTrans" cxnId="{7F8978E3-6C44-4808-A88F-A008325ACAED}">
      <dgm:prSet/>
      <dgm:spPr/>
      <dgm:t>
        <a:bodyPr/>
        <a:lstStyle/>
        <a:p>
          <a:endParaRPr lang="ru-RU"/>
        </a:p>
      </dgm:t>
    </dgm:pt>
    <dgm:pt modelId="{1DA94A31-DE6E-4CC1-BB6B-1AF34FC8C467}" type="sibTrans" cxnId="{7F8978E3-6C44-4808-A88F-A008325ACAED}">
      <dgm:prSet/>
      <dgm:spPr/>
      <dgm:t>
        <a:bodyPr/>
        <a:lstStyle/>
        <a:p>
          <a:endParaRPr lang="ru-RU"/>
        </a:p>
      </dgm:t>
    </dgm:pt>
    <dgm:pt modelId="{8D2E06A6-608A-45D0-A3A6-9C94F7B23C1F}">
      <dgm:prSet/>
      <dgm:spPr/>
      <dgm:t>
        <a:bodyPr/>
        <a:lstStyle/>
        <a:p>
          <a:pPr rtl="0"/>
          <a:r>
            <a:rPr lang="ru-RU" b="1" smtClean="0"/>
            <a:t>Ни одно предприятие, ни один индивидуальный предприниматель не могут работать без экономиста!</a:t>
          </a:r>
          <a:endParaRPr lang="ru-RU" b="1"/>
        </a:p>
      </dgm:t>
    </dgm:pt>
    <dgm:pt modelId="{AA0A62DB-68AB-46FE-8489-D6C5301BE14E}" type="parTrans" cxnId="{305E86EE-02F2-4531-9523-00C953AAAFC9}">
      <dgm:prSet/>
      <dgm:spPr/>
      <dgm:t>
        <a:bodyPr/>
        <a:lstStyle/>
        <a:p>
          <a:endParaRPr lang="ru-RU"/>
        </a:p>
      </dgm:t>
    </dgm:pt>
    <dgm:pt modelId="{C3AB7C93-9691-4ABC-8D51-B37936ADF05A}" type="sibTrans" cxnId="{305E86EE-02F2-4531-9523-00C953AAAFC9}">
      <dgm:prSet/>
      <dgm:spPr/>
      <dgm:t>
        <a:bodyPr/>
        <a:lstStyle/>
        <a:p>
          <a:endParaRPr lang="ru-RU"/>
        </a:p>
      </dgm:t>
    </dgm:pt>
    <dgm:pt modelId="{A578F095-0FE8-4E56-9D67-593830C0B9C3}">
      <dgm:prSet/>
      <dgm:spPr/>
      <dgm:t>
        <a:bodyPr/>
        <a:lstStyle/>
        <a:p>
          <a:pPr rtl="0"/>
          <a:r>
            <a:rPr lang="ru-RU" b="1" smtClean="0"/>
            <a:t>Полученные знания позволят хорошо ориентироваться в современных рыночных условиях, организовать свой бизнес и с успехом его вести.</a:t>
          </a:r>
          <a:endParaRPr lang="ru-RU" b="1"/>
        </a:p>
      </dgm:t>
    </dgm:pt>
    <dgm:pt modelId="{8C0F7EF6-9DE8-48D0-8A14-2481ABC3DC6A}" type="parTrans" cxnId="{7F14F330-08B8-4C25-80AC-FBE0BF93EECB}">
      <dgm:prSet/>
      <dgm:spPr/>
      <dgm:t>
        <a:bodyPr/>
        <a:lstStyle/>
        <a:p>
          <a:endParaRPr lang="ru-RU"/>
        </a:p>
      </dgm:t>
    </dgm:pt>
    <dgm:pt modelId="{6871930F-2A55-400B-9D7C-0FFE26482D7E}" type="sibTrans" cxnId="{7F14F330-08B8-4C25-80AC-FBE0BF93EECB}">
      <dgm:prSet/>
      <dgm:spPr/>
      <dgm:t>
        <a:bodyPr/>
        <a:lstStyle/>
        <a:p>
          <a:endParaRPr lang="ru-RU"/>
        </a:p>
      </dgm:t>
    </dgm:pt>
    <dgm:pt modelId="{F9F4C0F3-678E-4030-9B9A-F271BF2036E1}" type="pres">
      <dgm:prSet presAssocID="{0F97DADB-837B-4EF2-A0DF-886530276B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5EDA19-57CE-492F-82E8-57DB7A92D488}" type="pres">
      <dgm:prSet presAssocID="{FE8F964B-B5B9-48A6-81F9-521B65EB6DC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EA42F-FCD8-4A4E-A72A-A1B41E81BE64}" type="pres">
      <dgm:prSet presAssocID="{1DA94A31-DE6E-4CC1-BB6B-1AF34FC8C467}" presName="spacer" presStyleCnt="0"/>
      <dgm:spPr/>
    </dgm:pt>
    <dgm:pt modelId="{C7A90240-5EF3-4E3A-AFD4-F3F25C8EDD73}" type="pres">
      <dgm:prSet presAssocID="{8D2E06A6-608A-45D0-A3A6-9C94F7B23C1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83A47-5C11-4E29-869E-CD5670574E99}" type="pres">
      <dgm:prSet presAssocID="{C3AB7C93-9691-4ABC-8D51-B37936ADF05A}" presName="spacer" presStyleCnt="0"/>
      <dgm:spPr/>
    </dgm:pt>
    <dgm:pt modelId="{7CA461A5-E45F-4DF4-B9F9-69E32C0F83DE}" type="pres">
      <dgm:prSet presAssocID="{A578F095-0FE8-4E56-9D67-593830C0B9C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99692B-672D-43A8-ADEF-A2E50856D0FD}" type="presOf" srcId="{8D2E06A6-608A-45D0-A3A6-9C94F7B23C1F}" destId="{C7A90240-5EF3-4E3A-AFD4-F3F25C8EDD73}" srcOrd="0" destOrd="0" presId="urn:microsoft.com/office/officeart/2005/8/layout/vList2"/>
    <dgm:cxn modelId="{305E86EE-02F2-4531-9523-00C953AAAFC9}" srcId="{0F97DADB-837B-4EF2-A0DF-886530276B04}" destId="{8D2E06A6-608A-45D0-A3A6-9C94F7B23C1F}" srcOrd="1" destOrd="0" parTransId="{AA0A62DB-68AB-46FE-8489-D6C5301BE14E}" sibTransId="{C3AB7C93-9691-4ABC-8D51-B37936ADF05A}"/>
    <dgm:cxn modelId="{8F702293-2581-4B4D-A8BB-0F605E1DE394}" type="presOf" srcId="{0F97DADB-837B-4EF2-A0DF-886530276B04}" destId="{F9F4C0F3-678E-4030-9B9A-F271BF2036E1}" srcOrd="0" destOrd="0" presId="urn:microsoft.com/office/officeart/2005/8/layout/vList2"/>
    <dgm:cxn modelId="{FE9D2420-1CBE-4DBF-BC4C-B31DD98F8ACA}" type="presOf" srcId="{A578F095-0FE8-4E56-9D67-593830C0B9C3}" destId="{7CA461A5-E45F-4DF4-B9F9-69E32C0F83DE}" srcOrd="0" destOrd="0" presId="urn:microsoft.com/office/officeart/2005/8/layout/vList2"/>
    <dgm:cxn modelId="{7F14F330-08B8-4C25-80AC-FBE0BF93EECB}" srcId="{0F97DADB-837B-4EF2-A0DF-886530276B04}" destId="{A578F095-0FE8-4E56-9D67-593830C0B9C3}" srcOrd="2" destOrd="0" parTransId="{8C0F7EF6-9DE8-48D0-8A14-2481ABC3DC6A}" sibTransId="{6871930F-2A55-400B-9D7C-0FFE26482D7E}"/>
    <dgm:cxn modelId="{7F8978E3-6C44-4808-A88F-A008325ACAED}" srcId="{0F97DADB-837B-4EF2-A0DF-886530276B04}" destId="{FE8F964B-B5B9-48A6-81F9-521B65EB6DCF}" srcOrd="0" destOrd="0" parTransId="{3917EFF7-D6EE-47FA-946B-51D633DBCF49}" sibTransId="{1DA94A31-DE6E-4CC1-BB6B-1AF34FC8C467}"/>
    <dgm:cxn modelId="{8C527A6B-EC61-49A1-A562-4E5CA3FB06DB}" type="presOf" srcId="{FE8F964B-B5B9-48A6-81F9-521B65EB6DCF}" destId="{1E5EDA19-57CE-492F-82E8-57DB7A92D488}" srcOrd="0" destOrd="0" presId="urn:microsoft.com/office/officeart/2005/8/layout/vList2"/>
    <dgm:cxn modelId="{70233606-55AB-4650-86F8-3D2D972181D8}" type="presParOf" srcId="{F9F4C0F3-678E-4030-9B9A-F271BF2036E1}" destId="{1E5EDA19-57CE-492F-82E8-57DB7A92D488}" srcOrd="0" destOrd="0" presId="urn:microsoft.com/office/officeart/2005/8/layout/vList2"/>
    <dgm:cxn modelId="{60E0EFB6-FD1D-4476-B991-04E8D79B4832}" type="presParOf" srcId="{F9F4C0F3-678E-4030-9B9A-F271BF2036E1}" destId="{465EA42F-FCD8-4A4E-A72A-A1B41E81BE64}" srcOrd="1" destOrd="0" presId="urn:microsoft.com/office/officeart/2005/8/layout/vList2"/>
    <dgm:cxn modelId="{86921072-7038-4D31-9A12-FABE42EE59C2}" type="presParOf" srcId="{F9F4C0F3-678E-4030-9B9A-F271BF2036E1}" destId="{C7A90240-5EF3-4E3A-AFD4-F3F25C8EDD73}" srcOrd="2" destOrd="0" presId="urn:microsoft.com/office/officeart/2005/8/layout/vList2"/>
    <dgm:cxn modelId="{DAA5C595-5137-43D0-BFC0-316211DB45F2}" type="presParOf" srcId="{F9F4C0F3-678E-4030-9B9A-F271BF2036E1}" destId="{B9783A47-5C11-4E29-869E-CD5670574E99}" srcOrd="3" destOrd="0" presId="urn:microsoft.com/office/officeart/2005/8/layout/vList2"/>
    <dgm:cxn modelId="{BA79C1C2-393B-422A-8AED-F97876E3799C}" type="presParOf" srcId="{F9F4C0F3-678E-4030-9B9A-F271BF2036E1}" destId="{7CA461A5-E45F-4DF4-B9F9-69E32C0F83D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A3F7F1-187D-4306-8942-6742C100065C}" type="doc">
      <dgm:prSet loTypeId="urn:microsoft.com/office/officeart/2005/8/layout/gear1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0C656D-6E87-46C2-96EB-C99E6754C5E1}">
      <dgm:prSet/>
      <dgm:spPr/>
      <dgm:t>
        <a:bodyPr/>
        <a:lstStyle/>
        <a:p>
          <a:r>
            <a:rPr lang="ru-RU" dirty="0"/>
            <a:t>Специальность обеспечивает получение квалификации </a:t>
          </a:r>
          <a:r>
            <a:rPr lang="ru-RU" b="1" dirty="0"/>
            <a:t>"ИНЖЕНЕР-ЭКОНОМИСТ".</a:t>
          </a:r>
        </a:p>
      </dgm:t>
    </dgm:pt>
    <dgm:pt modelId="{8174E62C-895B-4C1B-9C63-A85E0454AEEF}" type="parTrans" cxnId="{C07457AE-4730-446C-B892-99FA81513076}">
      <dgm:prSet/>
      <dgm:spPr/>
      <dgm:t>
        <a:bodyPr/>
        <a:lstStyle/>
        <a:p>
          <a:endParaRPr lang="ru-RU"/>
        </a:p>
      </dgm:t>
    </dgm:pt>
    <dgm:pt modelId="{F35EEA62-CE2A-44C3-A839-C162F30E4877}" type="sibTrans" cxnId="{C07457AE-4730-446C-B892-99FA81513076}">
      <dgm:prSet/>
      <dgm:spPr/>
      <dgm:t>
        <a:bodyPr/>
        <a:lstStyle/>
        <a:p>
          <a:endParaRPr lang="ru-RU"/>
        </a:p>
      </dgm:t>
    </dgm:pt>
    <dgm:pt modelId="{54DA5965-AE8A-41F6-BF1E-EC267F7B86EC}" type="pres">
      <dgm:prSet presAssocID="{5EA3F7F1-187D-4306-8942-6742C100065C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8ADD0B-501F-4321-B15E-58E4FE5932C6}" type="pres">
      <dgm:prSet presAssocID="{9C0C656D-6E87-46C2-96EB-C99E6754C5E1}" presName="gear1" presStyleLbl="node1" presStyleIdx="0" presStyleCnt="1" custScaleX="192727" custScaleY="181818" custLinFactNeighborX="-12320" custLinFactNeighborY="-6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5E2D7-F6E5-413D-A386-A6AAEEF0D817}" type="pres">
      <dgm:prSet presAssocID="{9C0C656D-6E87-46C2-96EB-C99E6754C5E1}" presName="gear1srcNode" presStyleLbl="node1" presStyleIdx="0" presStyleCnt="1"/>
      <dgm:spPr/>
      <dgm:t>
        <a:bodyPr/>
        <a:lstStyle/>
        <a:p>
          <a:endParaRPr lang="ru-RU"/>
        </a:p>
      </dgm:t>
    </dgm:pt>
    <dgm:pt modelId="{3E764D57-0D8B-4989-930C-A3A459B3D459}" type="pres">
      <dgm:prSet presAssocID="{9C0C656D-6E87-46C2-96EB-C99E6754C5E1}" presName="gear1dstNode" presStyleLbl="node1" presStyleIdx="0" presStyleCnt="1"/>
      <dgm:spPr/>
      <dgm:t>
        <a:bodyPr/>
        <a:lstStyle/>
        <a:p>
          <a:endParaRPr lang="ru-RU"/>
        </a:p>
      </dgm:t>
    </dgm:pt>
    <dgm:pt modelId="{7F98DD32-FBB3-46BD-B627-CF0CCEEE7099}" type="pres">
      <dgm:prSet presAssocID="{F35EEA62-CE2A-44C3-A839-C162F30E4877}" presName="connector1" presStyleLbl="sibTrans2D1" presStyleIdx="0" presStyleCnt="1" custScaleX="76615" custScaleY="76963" custLinFactNeighborX="-57062" custLinFactNeighborY="-19617"/>
      <dgm:spPr/>
      <dgm:t>
        <a:bodyPr/>
        <a:lstStyle/>
        <a:p>
          <a:endParaRPr lang="ru-RU"/>
        </a:p>
      </dgm:t>
    </dgm:pt>
  </dgm:ptLst>
  <dgm:cxnLst>
    <dgm:cxn modelId="{2BBFC838-265C-471E-8FD3-F58D5AAB6FAA}" type="presOf" srcId="{9C0C656D-6E87-46C2-96EB-C99E6754C5E1}" destId="{4F15E2D7-F6E5-413D-A386-A6AAEEF0D817}" srcOrd="1" destOrd="0" presId="urn:microsoft.com/office/officeart/2005/8/layout/gear1"/>
    <dgm:cxn modelId="{C07457AE-4730-446C-B892-99FA81513076}" srcId="{5EA3F7F1-187D-4306-8942-6742C100065C}" destId="{9C0C656D-6E87-46C2-96EB-C99E6754C5E1}" srcOrd="0" destOrd="0" parTransId="{8174E62C-895B-4C1B-9C63-A85E0454AEEF}" sibTransId="{F35EEA62-CE2A-44C3-A839-C162F30E4877}"/>
    <dgm:cxn modelId="{B6B09B1E-10D4-4819-9085-FAF573921D30}" type="presOf" srcId="{9C0C656D-6E87-46C2-96EB-C99E6754C5E1}" destId="{618ADD0B-501F-4321-B15E-58E4FE5932C6}" srcOrd="0" destOrd="0" presId="urn:microsoft.com/office/officeart/2005/8/layout/gear1"/>
    <dgm:cxn modelId="{59A48BA3-CDF8-42E4-A095-13674BA3F8D0}" type="presOf" srcId="{F35EEA62-CE2A-44C3-A839-C162F30E4877}" destId="{7F98DD32-FBB3-46BD-B627-CF0CCEEE7099}" srcOrd="0" destOrd="0" presId="urn:microsoft.com/office/officeart/2005/8/layout/gear1"/>
    <dgm:cxn modelId="{E5BFBE82-CF0A-4C9D-BB4E-401E14A5A1C5}" type="presOf" srcId="{5EA3F7F1-187D-4306-8942-6742C100065C}" destId="{54DA5965-AE8A-41F6-BF1E-EC267F7B86EC}" srcOrd="0" destOrd="0" presId="urn:microsoft.com/office/officeart/2005/8/layout/gear1"/>
    <dgm:cxn modelId="{022FD5E2-FE6B-4126-819F-5445E64789CE}" type="presOf" srcId="{9C0C656D-6E87-46C2-96EB-C99E6754C5E1}" destId="{3E764D57-0D8B-4989-930C-A3A459B3D459}" srcOrd="2" destOrd="0" presId="urn:microsoft.com/office/officeart/2005/8/layout/gear1"/>
    <dgm:cxn modelId="{75D58764-E700-4EC7-B207-89A11029EB62}" type="presParOf" srcId="{54DA5965-AE8A-41F6-BF1E-EC267F7B86EC}" destId="{618ADD0B-501F-4321-B15E-58E4FE5932C6}" srcOrd="0" destOrd="0" presId="urn:microsoft.com/office/officeart/2005/8/layout/gear1"/>
    <dgm:cxn modelId="{3EE23535-10DE-4706-9BAA-2807F3D9B1BE}" type="presParOf" srcId="{54DA5965-AE8A-41F6-BF1E-EC267F7B86EC}" destId="{4F15E2D7-F6E5-413D-A386-A6AAEEF0D817}" srcOrd="1" destOrd="0" presId="urn:microsoft.com/office/officeart/2005/8/layout/gear1"/>
    <dgm:cxn modelId="{A8F8ED31-CCAE-4B6B-900C-3634183630A3}" type="presParOf" srcId="{54DA5965-AE8A-41F6-BF1E-EC267F7B86EC}" destId="{3E764D57-0D8B-4989-930C-A3A459B3D459}" srcOrd="2" destOrd="0" presId="urn:microsoft.com/office/officeart/2005/8/layout/gear1"/>
    <dgm:cxn modelId="{1156C86E-C8F9-403B-8802-359B10F9B221}" type="presParOf" srcId="{54DA5965-AE8A-41F6-BF1E-EC267F7B86EC}" destId="{7F98DD32-FBB3-46BD-B627-CF0CCEEE7099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30D86-ED76-4154-81D1-ADEC9A1EB9FC}">
      <dsp:nvSpPr>
        <dsp:cNvPr id="0" name=""/>
        <dsp:cNvSpPr/>
      </dsp:nvSpPr>
      <dsp:spPr>
        <a:xfrm>
          <a:off x="-5772556" y="-883528"/>
          <a:ext cx="6872457" cy="6872457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2BB12-5F66-46B5-AC7F-F18F08F11DA4}">
      <dsp:nvSpPr>
        <dsp:cNvPr id="0" name=""/>
        <dsp:cNvSpPr/>
      </dsp:nvSpPr>
      <dsp:spPr>
        <a:xfrm>
          <a:off x="409804" y="268850"/>
          <a:ext cx="7035017" cy="537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638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Ваши интересы;</a:t>
          </a:r>
          <a:endParaRPr lang="ru-RU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09804" y="268850"/>
        <a:ext cx="7035017" cy="537496"/>
      </dsp:txXfrm>
    </dsp:sp>
    <dsp:sp modelId="{EA591D5C-97AB-4433-82E6-0B0A378F0934}">
      <dsp:nvSpPr>
        <dsp:cNvPr id="0" name=""/>
        <dsp:cNvSpPr/>
      </dsp:nvSpPr>
      <dsp:spPr>
        <a:xfrm>
          <a:off x="73869" y="201663"/>
          <a:ext cx="671870" cy="671870"/>
        </a:xfrm>
        <a:prstGeom prst="ellipse">
          <a:avLst/>
        </a:prstGeom>
        <a:gradFill rotWithShape="1">
          <a:gsLst>
            <a:gs pos="0">
              <a:schemeClr val="accent1">
                <a:tint val="10000"/>
                <a:satMod val="300000"/>
              </a:schemeClr>
            </a:gs>
            <a:gs pos="34000">
              <a:schemeClr val="accent1">
                <a:tint val="13500"/>
                <a:satMod val="250000"/>
              </a:schemeClr>
            </a:gs>
            <a:gs pos="100000">
              <a:schemeClr val="accent1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1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37AEFF21-BF41-4864-BB1B-9544774D7BA5}">
      <dsp:nvSpPr>
        <dsp:cNvPr id="0" name=""/>
        <dsp:cNvSpPr/>
      </dsp:nvSpPr>
      <dsp:spPr>
        <a:xfrm>
          <a:off x="851932" y="1074993"/>
          <a:ext cx="6592890" cy="537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638" tIns="45720" rIns="45720" bIns="45720" numCol="1" spcCol="1270" anchor="ctr" anchorCtr="0">
          <a:noAutofit/>
        </a:bodyPr>
        <a:lstStyle/>
        <a:p>
          <a:pPr lvl="0" algn="l" defTabSz="77787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b="1" kern="1200" dirty="0" smtClean="0">
              <a:solidFill>
                <a:schemeClr val="accent1">
                  <a:lumMod val="75000"/>
                </a:schemeClr>
              </a:solidFill>
            </a:rPr>
            <a:t>Собственные склонности и возможности, способ-</a:t>
          </a:r>
          <a:r>
            <a:rPr lang="ru-RU" sz="1750" b="1" kern="1200" dirty="0" err="1" smtClean="0">
              <a:solidFill>
                <a:schemeClr val="accent1">
                  <a:lumMod val="75000"/>
                </a:schemeClr>
              </a:solidFill>
            </a:rPr>
            <a:t>ности</a:t>
          </a:r>
          <a:r>
            <a:rPr lang="ru-RU" sz="1750" b="1" kern="1200" dirty="0" smtClean="0">
              <a:solidFill>
                <a:schemeClr val="accent1">
                  <a:lumMod val="75000"/>
                </a:schemeClr>
              </a:solidFill>
            </a:rPr>
            <a:t>, которые обеспечат успех в будущей работе;</a:t>
          </a:r>
          <a:endParaRPr lang="ru-RU" sz="175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851932" y="1074993"/>
        <a:ext cx="6592890" cy="537496"/>
      </dsp:txXfrm>
    </dsp:sp>
    <dsp:sp modelId="{7AB973F9-E4D3-4B45-9B35-C665C8D354C2}">
      <dsp:nvSpPr>
        <dsp:cNvPr id="0" name=""/>
        <dsp:cNvSpPr/>
      </dsp:nvSpPr>
      <dsp:spPr>
        <a:xfrm>
          <a:off x="515997" y="1007805"/>
          <a:ext cx="671870" cy="671870"/>
        </a:xfrm>
        <a:prstGeom prst="ellipse">
          <a:avLst/>
        </a:prstGeom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9F1FCE86-D116-4137-98D8-46BEF09E93D2}">
      <dsp:nvSpPr>
        <dsp:cNvPr id="0" name=""/>
        <dsp:cNvSpPr/>
      </dsp:nvSpPr>
      <dsp:spPr>
        <a:xfrm>
          <a:off x="1054106" y="1881135"/>
          <a:ext cx="6390716" cy="537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638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Сведения о профессии;</a:t>
          </a:r>
          <a:endParaRPr lang="ru-RU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054106" y="1881135"/>
        <a:ext cx="6390716" cy="537496"/>
      </dsp:txXfrm>
    </dsp:sp>
    <dsp:sp modelId="{038F0C2F-608A-4265-95F9-341E1FFD078C}">
      <dsp:nvSpPr>
        <dsp:cNvPr id="0" name=""/>
        <dsp:cNvSpPr/>
      </dsp:nvSpPr>
      <dsp:spPr>
        <a:xfrm>
          <a:off x="718171" y="1813948"/>
          <a:ext cx="671870" cy="671870"/>
        </a:xfrm>
        <a:prstGeom prst="ellipse">
          <a:avLst/>
        </a:prstGeom>
        <a:gradFill rotWithShape="1">
          <a:gsLst>
            <a:gs pos="0">
              <a:schemeClr val="accent4">
                <a:tint val="10000"/>
                <a:satMod val="300000"/>
              </a:schemeClr>
            </a:gs>
            <a:gs pos="34000">
              <a:schemeClr val="accent4">
                <a:tint val="13500"/>
                <a:satMod val="250000"/>
              </a:schemeClr>
            </a:gs>
            <a:gs pos="100000">
              <a:schemeClr val="accent4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60D75B29-40CA-4622-87E8-B50B96F13C0B}">
      <dsp:nvSpPr>
        <dsp:cNvPr id="0" name=""/>
        <dsp:cNvSpPr/>
      </dsp:nvSpPr>
      <dsp:spPr>
        <a:xfrm>
          <a:off x="1054106" y="2686767"/>
          <a:ext cx="6390716" cy="537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638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Возможность получить выбранную специальность;</a:t>
          </a:r>
          <a:endParaRPr lang="ru-RU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054106" y="2686767"/>
        <a:ext cx="6390716" cy="537496"/>
      </dsp:txXfrm>
    </dsp:sp>
    <dsp:sp modelId="{07F638B5-D9C0-473E-B8EE-FA96F41F1C10}">
      <dsp:nvSpPr>
        <dsp:cNvPr id="0" name=""/>
        <dsp:cNvSpPr/>
      </dsp:nvSpPr>
      <dsp:spPr>
        <a:xfrm>
          <a:off x="718171" y="2619580"/>
          <a:ext cx="671870" cy="671870"/>
        </a:xfrm>
        <a:prstGeom prst="ellipse">
          <a:avLst/>
        </a:prstGeom>
        <a:gradFill rotWithShape="1">
          <a:gsLst>
            <a:gs pos="0">
              <a:schemeClr val="accent2">
                <a:tint val="10000"/>
                <a:satMod val="300000"/>
              </a:schemeClr>
            </a:gs>
            <a:gs pos="34000">
              <a:schemeClr val="accent2">
                <a:tint val="13500"/>
                <a:satMod val="250000"/>
              </a:schemeClr>
            </a:gs>
            <a:gs pos="100000">
              <a:schemeClr val="accent2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4D8DAC30-ED2A-4A90-A84F-3F13C79180F6}">
      <dsp:nvSpPr>
        <dsp:cNvPr id="0" name=""/>
        <dsp:cNvSpPr/>
      </dsp:nvSpPr>
      <dsp:spPr>
        <a:xfrm>
          <a:off x="851932" y="3492910"/>
          <a:ext cx="6592890" cy="537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638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accent1">
                  <a:lumMod val="75000"/>
                </a:schemeClr>
              </a:solidFill>
            </a:rPr>
            <a:t>Возможность трудоустройства;</a:t>
          </a:r>
          <a:endParaRPr lang="ru-RU" sz="2000" b="1" kern="1200">
            <a:solidFill>
              <a:schemeClr val="accent1">
                <a:lumMod val="75000"/>
              </a:schemeClr>
            </a:solidFill>
          </a:endParaRPr>
        </a:p>
      </dsp:txBody>
      <dsp:txXfrm>
        <a:off x="851932" y="3492910"/>
        <a:ext cx="6592890" cy="537496"/>
      </dsp:txXfrm>
    </dsp:sp>
    <dsp:sp modelId="{D1FE3D57-3CB7-48A1-B504-5D418CB78D56}">
      <dsp:nvSpPr>
        <dsp:cNvPr id="0" name=""/>
        <dsp:cNvSpPr/>
      </dsp:nvSpPr>
      <dsp:spPr>
        <a:xfrm>
          <a:off x="515997" y="3425723"/>
          <a:ext cx="671870" cy="671870"/>
        </a:xfrm>
        <a:prstGeom prst="ellipse">
          <a:avLst/>
        </a:prstGeom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C0C3F6F8-3060-4F71-8216-9D6A50C40766}">
      <dsp:nvSpPr>
        <dsp:cNvPr id="0" name=""/>
        <dsp:cNvSpPr/>
      </dsp:nvSpPr>
      <dsp:spPr>
        <a:xfrm>
          <a:off x="409804" y="4299053"/>
          <a:ext cx="7035017" cy="5374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638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Перспективы развития выбираемой профессии.</a:t>
          </a:r>
          <a:endParaRPr lang="ru-RU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09804" y="4299053"/>
        <a:ext cx="7035017" cy="537496"/>
      </dsp:txXfrm>
    </dsp:sp>
    <dsp:sp modelId="{F4545B5C-7D1F-426A-B270-F0249E0B648D}">
      <dsp:nvSpPr>
        <dsp:cNvPr id="0" name=""/>
        <dsp:cNvSpPr/>
      </dsp:nvSpPr>
      <dsp:spPr>
        <a:xfrm>
          <a:off x="73869" y="4231866"/>
          <a:ext cx="671870" cy="671870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9525" cap="flat" cmpd="sng" algn="ctr">
          <a:solidFill>
            <a:schemeClr val="dk1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EDA19-57CE-492F-82E8-57DB7A92D488}">
      <dsp:nvSpPr>
        <dsp:cNvPr id="0" name=""/>
        <dsp:cNvSpPr/>
      </dsp:nvSpPr>
      <dsp:spPr>
        <a:xfrm>
          <a:off x="0" y="58352"/>
          <a:ext cx="6324600" cy="142129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всегда востребована и необходима.</a:t>
          </a:r>
          <a:endParaRPr lang="ru-RU" sz="2000" b="1" kern="1200"/>
        </a:p>
      </dsp:txBody>
      <dsp:txXfrm>
        <a:off x="69382" y="127734"/>
        <a:ext cx="6185836" cy="1282534"/>
      </dsp:txXfrm>
    </dsp:sp>
    <dsp:sp modelId="{C7A90240-5EF3-4E3A-AFD4-F3F25C8EDD73}">
      <dsp:nvSpPr>
        <dsp:cNvPr id="0" name=""/>
        <dsp:cNvSpPr/>
      </dsp:nvSpPr>
      <dsp:spPr>
        <a:xfrm>
          <a:off x="0" y="1537250"/>
          <a:ext cx="6324600" cy="1421298"/>
        </a:xfrm>
        <a:prstGeom prst="roundRect">
          <a:avLst/>
        </a:prstGeom>
        <a:solidFill>
          <a:schemeClr val="accent4">
            <a:hueOff val="-2250323"/>
            <a:satOff val="0"/>
            <a:lumOff val="8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Ни одно предприятие, ни один индивидуальный предприниматель не могут работать без экономиста!</a:t>
          </a:r>
          <a:endParaRPr lang="ru-RU" sz="2000" b="1" kern="1200"/>
        </a:p>
      </dsp:txBody>
      <dsp:txXfrm>
        <a:off x="69382" y="1606632"/>
        <a:ext cx="6185836" cy="1282534"/>
      </dsp:txXfrm>
    </dsp:sp>
    <dsp:sp modelId="{7CA461A5-E45F-4DF4-B9F9-69E32C0F83DE}">
      <dsp:nvSpPr>
        <dsp:cNvPr id="0" name=""/>
        <dsp:cNvSpPr/>
      </dsp:nvSpPr>
      <dsp:spPr>
        <a:xfrm>
          <a:off x="0" y="3016149"/>
          <a:ext cx="6324600" cy="1421298"/>
        </a:xfrm>
        <a:prstGeom prst="roundRect">
          <a:avLst/>
        </a:prstGeom>
        <a:solidFill>
          <a:schemeClr val="accent4">
            <a:hueOff val="-4500646"/>
            <a:satOff val="0"/>
            <a:lumOff val="1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Полученные знания позволят хорошо ориентироваться в современных рыночных условиях, организовать свой бизнес и с успехом его вести.</a:t>
          </a:r>
          <a:endParaRPr lang="ru-RU" sz="2000" b="1" kern="1200"/>
        </a:p>
      </dsp:txBody>
      <dsp:txXfrm>
        <a:off x="69382" y="3085531"/>
        <a:ext cx="6185836" cy="1282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ADD0B-501F-4321-B15E-58E4FE5932C6}">
      <dsp:nvSpPr>
        <dsp:cNvPr id="0" name=""/>
        <dsp:cNvSpPr/>
      </dsp:nvSpPr>
      <dsp:spPr>
        <a:xfrm>
          <a:off x="-99182" y="94502"/>
          <a:ext cx="3504535" cy="3306166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Специальность обеспечивает получение квалификации </a:t>
          </a:r>
          <a:r>
            <a:rPr lang="ru-RU" sz="1900" b="1" kern="1200" dirty="0"/>
            <a:t>"ИНЖЕНЕР-ЭКОНОМИСТ".</a:t>
          </a:r>
        </a:p>
      </dsp:txBody>
      <dsp:txXfrm>
        <a:off x="590560" y="868956"/>
        <a:ext cx="2125051" cy="1699437"/>
      </dsp:txXfrm>
    </dsp:sp>
    <dsp:sp modelId="{7F98DD32-FBB3-46BD-B627-CF0CCEEE7099}">
      <dsp:nvSpPr>
        <dsp:cNvPr id="0" name=""/>
        <dsp:cNvSpPr/>
      </dsp:nvSpPr>
      <dsp:spPr>
        <a:xfrm>
          <a:off x="-209424" y="371560"/>
          <a:ext cx="1713589" cy="1721372"/>
        </a:xfrm>
        <a:prstGeom prst="circularArrow">
          <a:avLst>
            <a:gd name="adj1" fmla="val 4878"/>
            <a:gd name="adj2" fmla="val 312630"/>
            <a:gd name="adj3" fmla="val 3066953"/>
            <a:gd name="adj4" fmla="val 15327623"/>
            <a:gd name="adj5" fmla="val 569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5D0B6A2-87B7-4169-9AD0-6F5D679553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49911FE-9CEC-47A9-BD87-00D41E7EA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1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r="50909" b="81991"/>
          <a:stretch/>
        </p:blipFill>
        <p:spPr>
          <a:xfrm>
            <a:off x="0" y="0"/>
            <a:ext cx="4572000" cy="1219200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50909" b="41111"/>
          <a:stretch/>
        </p:blipFill>
        <p:spPr>
          <a:xfrm>
            <a:off x="0" y="1219200"/>
            <a:ext cx="4572000" cy="4343400"/>
          </a:xfrm>
          <a:prstGeom prst="rect">
            <a:avLst/>
          </a:prstGeom>
        </p:spPr>
      </p:pic>
      <p:pic>
        <p:nvPicPr>
          <p:cNvPr id="15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3" r="50909" b="21559"/>
          <a:stretch/>
        </p:blipFill>
        <p:spPr>
          <a:xfrm>
            <a:off x="-1" y="5562601"/>
            <a:ext cx="4572001" cy="1295400"/>
          </a:xfrm>
          <a:prstGeom prst="rect">
            <a:avLst/>
          </a:prstGeom>
        </p:spPr>
      </p:pic>
      <p:pic>
        <p:nvPicPr>
          <p:cNvPr id="16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3" r="50909" b="21559"/>
          <a:stretch/>
        </p:blipFill>
        <p:spPr>
          <a:xfrm flipH="1">
            <a:off x="4572000" y="5562600"/>
            <a:ext cx="4572000" cy="1295400"/>
          </a:xfrm>
          <a:prstGeom prst="rect">
            <a:avLst/>
          </a:prstGeom>
        </p:spPr>
      </p:pic>
      <p:pic>
        <p:nvPicPr>
          <p:cNvPr id="17" name="Picture 2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r="50909" b="81991"/>
          <a:stretch/>
        </p:blipFill>
        <p:spPr>
          <a:xfrm flipH="1">
            <a:off x="4572000" y="1"/>
            <a:ext cx="4572000" cy="1219200"/>
          </a:xfrm>
          <a:prstGeom prst="rect">
            <a:avLst/>
          </a:prstGeom>
        </p:spPr>
      </p:pic>
      <p:pic>
        <p:nvPicPr>
          <p:cNvPr id="18" name="Picture 2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50909" b="41111"/>
          <a:stretch/>
        </p:blipFill>
        <p:spPr>
          <a:xfrm flipH="1">
            <a:off x="4572000" y="1219201"/>
            <a:ext cx="4572000" cy="43434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36864" y="2362200"/>
            <a:ext cx="8001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</a:rPr>
              <a:t>Экономика и организация производства</a:t>
            </a:r>
            <a:endParaRPr lang="en-US" sz="4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199519"/>
            <a:ext cx="674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УО</a:t>
            </a:r>
            <a:r>
              <a:rPr lang="ru-RU" sz="2800" b="1" dirty="0" smtClean="0">
                <a:solidFill>
                  <a:schemeClr val="bg1"/>
                </a:solidFill>
              </a:rPr>
              <a:t> «Белорусский государственный университет транспорта»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http://belabe.by/images/news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854" y="136226"/>
            <a:ext cx="1427328" cy="1080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770455"/>
      </p:ext>
    </p:extLst>
  </p:cSld>
  <p:clrMapOvr>
    <a:masterClrMapping/>
  </p:clrMapOvr>
  <p:transition spd="slow" advTm="3997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990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ПРИСВАИВАЕМАЯ КВАЛИФИКАЦИЯ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ИНЖЕНЕР-ЭКОНОМИСТ</a:t>
            </a:r>
            <a:r>
              <a:rPr lang="ru-RU" sz="3200" dirty="0">
                <a:latin typeface="Bookman Old Style" pitchFamily="18" charset="0"/>
              </a:rPr>
              <a:t/>
            </a:r>
            <a:br>
              <a:rPr lang="ru-RU" sz="3200" dirty="0">
                <a:latin typeface="Bookman Old Style" pitchFamily="18" charset="0"/>
              </a:rPr>
            </a:br>
            <a:endParaRPr lang="ru-RU" sz="3200" dirty="0">
              <a:latin typeface="Bookman Old Styl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604864"/>
              </p:ext>
            </p:extLst>
          </p:nvPr>
        </p:nvGraphicFramePr>
        <p:xfrm>
          <a:off x="152400" y="2057400"/>
          <a:ext cx="6324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79" y="2438400"/>
            <a:ext cx="2786021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38430"/>
            <a:ext cx="8969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52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3400" y="1905000"/>
            <a:ext cx="5486401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В 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Германии по 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специальности «Экономика предприятия и организация производства» 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осуществляется 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подготовка </a:t>
            </a:r>
            <a:r>
              <a:rPr lang="ru-RU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85%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всех студентов-экономистов.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88" y="1524000"/>
            <a:ext cx="4117455" cy="3663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457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ИНТЕРЕСНЫЙ ФАКТ!</a:t>
            </a:r>
            <a:endParaRPr lang="ru-RU" sz="36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5" name="Picture 4" descr="http://belabe.by/images/news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6821" y="6096000"/>
            <a:ext cx="900729" cy="681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57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352">
        <p14:prism isContent="1" isInverted="1"/>
      </p:transition>
    </mc:Choice>
    <mc:Fallback xmlns="">
      <p:transition spd="slow" advTm="83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1350501"/>
          </a:xfrm>
        </p:spPr>
        <p:txBody>
          <a:bodyPr rtlCol="0">
            <a:noAutofit/>
          </a:bodyPr>
          <a:lstStyle/>
          <a:p>
            <a:pPr algn="ctr"/>
            <a:r>
              <a:rPr lang="ru-RU" sz="3200" b="1" dirty="0">
                <a:latin typeface="Bookman Old Style" pitchFamily="18" charset="0"/>
              </a:rPr>
              <a:t>Знания, </a:t>
            </a:r>
            <a:r>
              <a:rPr lang="ru-RU" sz="3200" b="1" dirty="0" smtClean="0">
                <a:latin typeface="Bookman Old Style" pitchFamily="18" charset="0"/>
              </a:rPr>
              <a:t>полученные за время обучения, </a:t>
            </a:r>
            <a:r>
              <a:rPr lang="ru-RU" sz="3200" b="1" dirty="0">
                <a:latin typeface="Bookman Old Style" pitchFamily="18" charset="0"/>
              </a:rPr>
              <a:t>позволят ответить на четыре главных вопроса: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201" y="2133263"/>
            <a:ext cx="3031539" cy="3353673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ru-RU" sz="15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564060"/>
            <a:ext cx="75087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484">
              <a:buAutoNum type="arabicParenR"/>
            </a:pP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ЧТО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производить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?;</a:t>
            </a:r>
          </a:p>
          <a:p>
            <a:pPr marL="514350" indent="-514350" defTabSz="914484">
              <a:buAutoNum type="arabicParenR"/>
            </a:pP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914484"/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КАК 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производить?;</a:t>
            </a:r>
          </a:p>
          <a:p>
            <a:pPr defTabSz="914484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914484"/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3)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КАК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продавать?</a:t>
            </a:r>
          </a:p>
          <a:p>
            <a:pPr defTabSz="914484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914484"/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КОМУ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продавать?</a:t>
            </a:r>
          </a:p>
        </p:txBody>
      </p:sp>
      <p:pic>
        <p:nvPicPr>
          <p:cNvPr id="6" name="Picture 2" descr="https://realitsm.ru/wp-content/uploads/2016/03/Manufacturing-Pic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10" y="2564060"/>
            <a:ext cx="3553579" cy="23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belabe.by/images/news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0062" y="6161409"/>
            <a:ext cx="900729" cy="681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4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9"/>
    </mc:Choice>
    <mc:Fallback xmlns="">
      <p:transition spd="slow" advTm="1315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6388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C0000"/>
                </a:solidFill>
              </a:rPr>
              <a:t>После окончания обучения выпускники специальности </a:t>
            </a:r>
            <a:r>
              <a:rPr lang="ru-RU" sz="2400" b="1" dirty="0" smtClean="0">
                <a:solidFill>
                  <a:srgbClr val="CC0000"/>
                </a:solidFill>
              </a:rPr>
              <a:t>могут </a:t>
            </a:r>
            <a:r>
              <a:rPr lang="ru-RU" sz="2400" b="1" dirty="0">
                <a:solidFill>
                  <a:srgbClr val="CC0000"/>
                </a:solidFill>
              </a:rPr>
              <a:t>занимать следующие должности:</a:t>
            </a:r>
            <a:endParaRPr lang="ru-RU" sz="2400" dirty="0">
              <a:solidFill>
                <a:srgbClr val="CC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34095757"/>
              </p:ext>
            </p:extLst>
          </p:nvPr>
        </p:nvGraphicFramePr>
        <p:xfrm>
          <a:off x="5715000" y="381000"/>
          <a:ext cx="3306170" cy="3518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1905000"/>
            <a:ext cx="52578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Экономист;</a:t>
            </a:r>
          </a:p>
          <a:p>
            <a:pPr lvl="0"/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Менеджер по управлению персоналом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Маркетолог;</a:t>
            </a:r>
          </a:p>
          <a:p>
            <a:pPr lvl="0"/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Инженер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по подготовке производства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pPr lvl="0"/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Экономист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 по 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материально-техническому снабжению и др.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4" descr="http://belabe.by/images/news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9729" y="6176019"/>
            <a:ext cx="900729" cy="68198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62156"/>
            <a:ext cx="1750468" cy="2004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575859"/>
      </p:ext>
    </p:extLst>
  </p:cSld>
  <p:clrMapOvr>
    <a:masterClrMapping/>
  </p:clrMapOvr>
  <p:transition spd="slow" advTm="152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763000" cy="914400"/>
          </a:xfrm>
        </p:spPr>
        <p:txBody>
          <a:bodyPr vert="horz" rtlCol="0">
            <a:noAutofit/>
          </a:bodyPr>
          <a:lstStyle/>
          <a:p>
            <a:pPr algn="ctr"/>
            <a:r>
              <a:rPr lang="ru-RU" sz="4000" b="1" dirty="0" smtClean="0">
                <a:latin typeface="Bookman Old Style" pitchFamily="18" charset="0"/>
              </a:rPr>
              <a:t>Конкурентные преимущества</a:t>
            </a:r>
            <a:endParaRPr lang="ru-RU" sz="4000" b="1" dirty="0">
              <a:latin typeface="Bookman Old Style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794275" y="2209800"/>
            <a:ext cx="5791200" cy="914400"/>
          </a:xfrm>
        </p:spPr>
        <p:txBody>
          <a:bodyPr rtlCol="0"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широкие возможности карьерного роста;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2322576" cy="30560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90600" y="617220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В процессе обучения </a:t>
            </a:r>
            <a:r>
              <a:rPr lang="ru-RU" sz="2000" dirty="0" smtClean="0">
                <a:solidFill>
                  <a:srgbClr val="C00000"/>
                </a:solidFill>
              </a:rPr>
              <a:t>Вы усвоите </a:t>
            </a:r>
            <a:r>
              <a:rPr lang="ru-RU" sz="2000" dirty="0">
                <a:solidFill>
                  <a:srgbClr val="C00000"/>
                </a:solidFill>
              </a:rPr>
              <a:t>информацию о:</a:t>
            </a:r>
            <a:endParaRPr lang="ru-RU" sz="2000" dirty="0"/>
          </a:p>
        </p:txBody>
      </p:sp>
      <p:pic>
        <p:nvPicPr>
          <p:cNvPr id="8" name="Picture 4" descr="http://belabe.by/images/news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1036" y="6162964"/>
            <a:ext cx="900729" cy="6819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3000" y="3401186"/>
            <a:ext cx="769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itchFamily="2" charset="2"/>
              <a:buChar char="ü"/>
            </a:pPr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универсальность профессии позволяет найти работу в любой сфере экономики, можно смело открыть собственный бизнес, не рискуя стать убыточным.</a:t>
            </a:r>
          </a:p>
        </p:txBody>
      </p:sp>
    </p:spTree>
    <p:extLst>
      <p:ext uri="{BB962C8B-B14F-4D97-AF65-F5344CB8AC3E}">
        <p14:creationId xmlns:p14="http://schemas.microsoft.com/office/powerpoint/2010/main" val="1245586224"/>
      </p:ext>
    </p:extLst>
  </p:cSld>
  <p:clrMapOvr>
    <a:masterClrMapping/>
  </p:clrMapOvr>
  <p:transition spd="slow" advTm="6853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Экономика предприятия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71600"/>
            <a:ext cx="8742957" cy="4918075"/>
          </a:xfrm>
        </p:spPr>
      </p:pic>
    </p:spTree>
    <p:extLst>
      <p:ext uri="{BB962C8B-B14F-4D97-AF65-F5344CB8AC3E}">
        <p14:creationId xmlns:p14="http://schemas.microsoft.com/office/powerpoint/2010/main" val="3423948461"/>
      </p:ext>
    </p:extLst>
  </p:cSld>
  <p:clrMapOvr>
    <a:masterClrMapping/>
  </p:clrMapOvr>
  <p:transition spd="slow" advTm="293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stopEvt time="28778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8308" y="8530"/>
            <a:ext cx="8125691" cy="68494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cap="all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Почему вы должны выбрать именно эту специальность?</a:t>
            </a:r>
          </a:p>
          <a:p>
            <a:pPr marL="0" indent="0">
              <a:buNone/>
            </a:pPr>
            <a:endParaRPr lang="ru-RU" sz="1800" dirty="0"/>
          </a:p>
          <a:p>
            <a:pPr marL="64008" indent="0">
              <a:buNone/>
            </a:pP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Потребность </a:t>
            </a:r>
            <a:r>
              <a:rPr lang="ru-RU" sz="2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в опытных экономистах у работодателей остается высокой</a:t>
            </a: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180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marL="64008" indent="0">
              <a:buNone/>
            </a:pPr>
            <a:r>
              <a:rPr lang="ru-RU" sz="2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Комфортная работа в офисе.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40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marL="64008" indent="0">
              <a:buNone/>
            </a:pPr>
            <a:r>
              <a:rPr lang="ru-RU" sz="2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Время – деньги. </a:t>
            </a:r>
            <a:endParaRPr lang="ru-RU" sz="240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marL="64008" indent="0">
              <a:buNone/>
            </a:pPr>
            <a:endParaRPr lang="ru-RU" sz="24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marL="64008" indent="0">
              <a:buNone/>
            </a:pPr>
            <a:r>
              <a:rPr lang="ru-RU" sz="2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Всегда есть выбор. </a:t>
            </a: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Экономисты </a:t>
            </a:r>
            <a:r>
              <a:rPr lang="ru-RU" sz="2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нужны в </a:t>
            </a:r>
            <a:r>
              <a:rPr lang="ru-RU" sz="2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везде.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4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marL="64008" indent="0">
              <a:buNone/>
            </a:pPr>
            <a:r>
              <a:rPr lang="ru-RU" sz="2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Карьерный рост. </a:t>
            </a:r>
          </a:p>
        </p:txBody>
      </p:sp>
      <p:pic>
        <p:nvPicPr>
          <p:cNvPr id="4" name="Picture 4" descr="http://belabe.by/images/news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9729" y="6133700"/>
            <a:ext cx="900729" cy="68198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10012"/>
            <a:ext cx="841375" cy="104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2" y="2635438"/>
            <a:ext cx="815108" cy="102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657599"/>
            <a:ext cx="805131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572000"/>
            <a:ext cx="838199" cy="105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427662"/>
            <a:ext cx="8350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1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0" y="5060591"/>
            <a:ext cx="913728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atin typeface="Century Gothic" pitchFamily="34" charset="0"/>
              </a:rPr>
              <a:t>Выбери себе работу по душе, и тебе не придется работать ни одного дня в своей жизни 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.</a:t>
            </a:r>
          </a:p>
          <a:p>
            <a:pPr algn="r"/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Конфуций</a:t>
            </a:r>
            <a:endParaRPr lang="ru-RU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210">
        <p14:prism isContent="1" isInverted="1"/>
      </p:transition>
    </mc:Choice>
    <mc:Fallback xmlns="">
      <p:transition spd="slow" advTm="112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4189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3000" u="sng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u="sng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Мы ВАС ждём!</a:t>
            </a:r>
          </a:p>
          <a:p>
            <a:pPr marL="0" indent="0">
              <a:buNone/>
            </a:pP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8036"/>
            <a:ext cx="6912768" cy="143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09600" y="1594248"/>
            <a:ext cx="80772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alt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solidFill>
                  <a:srgbClr val="CC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r>
              <a:rPr lang="ru-RU" altLang="ru-RU" sz="2000" b="1" dirty="0">
                <a:solidFill>
                  <a:srgbClr val="CC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Адрес: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C0000"/>
              </a:solidFill>
              <a:effectLst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зав. кафедрой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 транспорта»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ул. Кирова, 34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к.э.н., доцент                                      246653, г. Гомель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Липатова Ольга</a:t>
            </a:r>
            <a:r>
              <a:rPr kumimoji="0" lang="ru-RU" altLang="ru-RU" sz="20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Вадимовна</a:t>
            </a:r>
            <a:r>
              <a:rPr lang="ru-RU" altLang="ru-RU" sz="2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(аудитории 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360, 369</a:t>
            </a:r>
            <a:r>
              <a:rPr lang="ru-RU" altLang="ru-RU" sz="2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8 (0232) 95 32 08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b="1" dirty="0" smtClean="0">
                <a:solidFill>
                  <a:srgbClr val="CC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ru-RU" altLang="ru-RU" sz="2000" b="1" dirty="0">
                <a:solidFill>
                  <a:srgbClr val="CC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www.bsut.by</a:t>
            </a:r>
            <a:endParaRPr lang="ru-RU" altLang="ru-RU" sz="2000" dirty="0">
              <a:solidFill>
                <a:schemeClr val="bg1"/>
              </a:solidFill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altLang="ru-RU" sz="2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20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ektr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altLang="ru-RU" sz="20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belsut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000" b="1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gomel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ru-RU" altLang="ru-RU" sz="2000" b="1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Приёмная комиссия: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 (0232) 95 28 02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077" name="Picture 5" descr="http://www.gifki.org/data/media/235/elektronnaya-pochta-i-elektronnoe-pismo-animatsionnaya-kartinka-05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05000"/>
            <a:ext cx="1097491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68957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92682"/>
            <a:ext cx="2857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://belabe.by/images/news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9729" y="6176019"/>
            <a:ext cx="900729" cy="681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11224"/>
      </p:ext>
    </p:extLst>
  </p:cSld>
  <p:clrMapOvr>
    <a:masterClrMapping/>
  </p:clrMapOvr>
  <p:transition spd="slow" advTm="2916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417678"/>
            <a:ext cx="723900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ВОПРОСЫ, КОТОРЫЕ ЗАДАЁТ СЕБЕ КАЖДЫЙ ВЫПУСКНИК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</a:rPr>
              <a:t>Как найти себя в этом мире?</a:t>
            </a:r>
          </a:p>
          <a:p>
            <a:pPr marL="64008" indent="0">
              <a:buNone/>
            </a:pPr>
            <a:endParaRPr lang="ru-RU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</a:rPr>
              <a:t>Где продолжить образование?</a:t>
            </a:r>
          </a:p>
          <a:p>
            <a:pPr marL="64008" indent="0">
              <a:buNone/>
            </a:pPr>
            <a:endParaRPr lang="ru-RU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</a:rPr>
              <a:t>Что ждёт меня за порогом школы?</a:t>
            </a:r>
          </a:p>
          <a:p>
            <a:pPr marL="64008" indent="0">
              <a:buNone/>
            </a:pPr>
            <a:endParaRPr lang="ru-RU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</a:rPr>
              <a:t>Кем и где работать?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4" descr="http://belabe.by/images/news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6096000"/>
            <a:ext cx="900729" cy="68198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549525" cy="177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477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827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 ВЫБОРЕ ПРОФЕССИИ ВАЖНО УЧИТЫВАТЬ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784242"/>
              </p:ext>
            </p:extLst>
          </p:nvPr>
        </p:nvGraphicFramePr>
        <p:xfrm>
          <a:off x="1523999" y="1447800"/>
          <a:ext cx="7516457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514600"/>
            <a:ext cx="1935507" cy="2895600"/>
          </a:xfrm>
          <a:prstGeom prst="rect">
            <a:avLst/>
          </a:prstGeom>
        </p:spPr>
      </p:pic>
      <p:pic>
        <p:nvPicPr>
          <p:cNvPr id="6" name="Picture 4" descr="http://belabe.by/images/news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9728" y="6096000"/>
            <a:ext cx="900729" cy="681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191565"/>
      </p:ext>
    </p:extLst>
  </p:cSld>
  <p:clrMapOvr>
    <a:masterClrMapping/>
  </p:clrMapOvr>
  <p:transition spd="slow" advTm="13702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Экономика предприятия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92065039"/>
      </p:ext>
    </p:extLst>
  </p:cSld>
  <p:clrMapOvr>
    <a:masterClrMapping/>
  </p:clrMapOvr>
  <p:transition spd="slow" advTm="409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stopEvt time="4058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oogazone.com/wp-content/uploads/top-10-thomas-the-train-clip-art-de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-31844"/>
            <a:ext cx="3681484" cy="2038108"/>
          </a:xfrm>
          <a:prstGeom prst="rect">
            <a:avLst/>
          </a:prstGeom>
          <a:noFill/>
        </p:spPr>
      </p:pic>
      <p:pic>
        <p:nvPicPr>
          <p:cNvPr id="5" name="Picture 4" descr="http://belabe.by/images/news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9729" y="6170645"/>
            <a:ext cx="900729" cy="681981"/>
          </a:xfrm>
          <a:prstGeom prst="rect">
            <a:avLst/>
          </a:prstGeom>
          <a:noFill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ru-RU" sz="8800" b="1" dirty="0" err="1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БелГУТ</a:t>
            </a:r>
            <a:endParaRPr lang="ru-RU" sz="8800" b="1" dirty="0" smtClean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  <a:p>
            <a:pPr marL="64008" indent="0" algn="ctr">
              <a:buNone/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специальность</a:t>
            </a:r>
          </a:p>
          <a:p>
            <a:pPr marL="64008" indent="0" algn="ctr">
              <a:buNone/>
            </a:pPr>
            <a:r>
              <a:rPr lang="ru-RU" sz="40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Экономика </a:t>
            </a:r>
            <a:r>
              <a:rPr lang="ru-RU" sz="4000" b="1" spc="50" dirty="0">
                <a:ln w="11430"/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организация производства </a:t>
            </a:r>
            <a:endParaRPr lang="ru-RU" sz="4000" b="1" spc="50" dirty="0" smtClean="0">
              <a:ln w="11430"/>
              <a:solidFill>
                <a:schemeClr val="accent5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" y="0"/>
            <a:ext cx="348157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sv4.vk.me/c415719/u44166565/docs/f6763150624f/youtube_decor_1.png?extra=Kqs0iJxCIAHAaPKlFS2m2DqUT5OGKbzEPj5lNirYsJu_BB7hcUBADnmQJn0kFSeTjTNJIgo4A2ifqMwVav3IuzpJ-C_o-p4dqczhHCLNHtfdQ9eY6R0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857496"/>
            <a:ext cx="3810000" cy="37909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1076300">
            <a:off x="197104" y="520249"/>
            <a:ext cx="709625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Где нужны </a:t>
            </a:r>
          </a:p>
          <a:p>
            <a:pPr algn="ctr"/>
            <a:r>
              <a:rPr lang="ru-RU" sz="6600" b="1" cap="all" spc="0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Инженеры-экономисты?</a:t>
            </a:r>
            <a:endParaRPr lang="ru-RU" sz="6600" b="1" cap="all" spc="0" dirty="0">
              <a:ln w="90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076300">
            <a:off x="-791041" y="3847875"/>
            <a:ext cx="751405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all" spc="0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Везде!</a:t>
            </a:r>
            <a:endParaRPr lang="ru-RU" sz="8800" b="1" cap="all" spc="0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7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3048000"/>
            <a:ext cx="8317552" cy="338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Инженер-экономист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— это</a:t>
            </a:r>
            <a:r>
              <a:rPr lang="ru-RU" u="sng" dirty="0">
                <a:solidFill>
                  <a:srgbClr val="002060"/>
                </a:solidFill>
              </a:rPr>
              <a:t> не просто выпускник, </a:t>
            </a:r>
            <a:r>
              <a:rPr lang="ru-RU" dirty="0">
                <a:solidFill>
                  <a:srgbClr val="002060"/>
                </a:solidFill>
              </a:rPr>
              <a:t>это </a:t>
            </a:r>
            <a:r>
              <a:rPr lang="ru-RU" dirty="0">
                <a:solidFill>
                  <a:srgbClr val="C00000"/>
                </a:solidFill>
              </a:rPr>
              <a:t>искатель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>
                <a:solidFill>
                  <a:srgbClr val="C00000"/>
                </a:solidFill>
              </a:rPr>
              <a:t>изобретатель</a:t>
            </a:r>
            <a:r>
              <a:rPr lang="ru-RU" dirty="0">
                <a:solidFill>
                  <a:srgbClr val="002060"/>
                </a:solidFill>
              </a:rPr>
              <a:t>, способный оживить любую техническую задумку и добиться экономического эффекта на предприятии.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4" descr="http://belabe.by/images/news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00" y="6096000"/>
            <a:ext cx="900729" cy="68198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1"/>
            <a:ext cx="456088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3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>
            <a:noAutofit/>
          </a:bodyPr>
          <a:lstStyle/>
          <a:p>
            <a:pPr fontAlgn="base"/>
            <a:r>
              <a:rPr lang="ru-RU" sz="3600" b="1" cap="all" dirty="0">
                <a:latin typeface="Bookman Old Style" pitchFamily="18" charset="0"/>
              </a:rPr>
              <a:t>Экономика и организация производства</a:t>
            </a:r>
            <a:r>
              <a:rPr lang="ru-RU" sz="3600" dirty="0">
                <a:latin typeface="Bookman Old Style" pitchFamily="18" charset="0"/>
              </a:rPr>
              <a:t> </a:t>
            </a:r>
            <a:endParaRPr lang="ru-RU" sz="360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4700" y="1905000"/>
            <a:ext cx="533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 smtClean="0">
                <a:solidFill>
                  <a:schemeClr val="bg1"/>
                </a:solidFill>
              </a:rPr>
              <a:t>это </a:t>
            </a:r>
            <a:r>
              <a:rPr lang="ru-RU" sz="2800" dirty="0">
                <a:solidFill>
                  <a:schemeClr val="bg1"/>
                </a:solidFill>
              </a:rPr>
              <a:t>сочетание </a:t>
            </a:r>
            <a:r>
              <a:rPr lang="ru-RU" sz="2800" b="1" dirty="0">
                <a:solidFill>
                  <a:srgbClr val="FF0000"/>
                </a:solidFill>
              </a:rPr>
              <a:t>технических</a:t>
            </a:r>
            <a:r>
              <a:rPr lang="ru-RU" sz="2800" dirty="0">
                <a:solidFill>
                  <a:schemeClr val="bg1"/>
                </a:solidFill>
              </a:rPr>
              <a:t> и </a:t>
            </a:r>
            <a:r>
              <a:rPr lang="ru-RU" sz="2800" b="1" dirty="0">
                <a:solidFill>
                  <a:srgbClr val="FF0000"/>
                </a:solidFill>
              </a:rPr>
              <a:t>экономических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знаний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71600"/>
            <a:ext cx="2160599" cy="2700749"/>
          </a:xfrm>
          <a:prstGeom prst="rect">
            <a:avLst/>
          </a:prstGeom>
        </p:spPr>
      </p:pic>
      <p:pic>
        <p:nvPicPr>
          <p:cNvPr id="7" name="Picture 4" descr="http://belabe.by/images/news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1034" y="6019800"/>
            <a:ext cx="900729" cy="68198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55" y="3429000"/>
            <a:ext cx="49069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2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53">
        <p:circle/>
      </p:transition>
    </mc:Choice>
    <mc:Fallback xmlns="">
      <p:transition spd="slow" advTm="1585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0963" y="-142900"/>
            <a:ext cx="10344955" cy="721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31164" y="19458"/>
            <a:ext cx="600733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Инженер-экономист</a:t>
            </a:r>
          </a:p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=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1000" y="2143116"/>
            <a:ext cx="480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профессиональность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48163" y="3500438"/>
            <a:ext cx="46434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предприимчивость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91000" y="4857760"/>
            <a:ext cx="480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деловая хватка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81515" y="4109355"/>
            <a:ext cx="459584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многогранность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91000" y="2857496"/>
            <a:ext cx="4953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настойчивость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0266" y="5214950"/>
            <a:ext cx="66437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=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Уверенность в себе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15074" y="2500306"/>
            <a:ext cx="9287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+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5074" y="3143248"/>
            <a:ext cx="9287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+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15074" y="3786190"/>
            <a:ext cx="9287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+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15074" y="4429132"/>
            <a:ext cx="9287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+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542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</TotalTime>
  <Words>347</Words>
  <Application>Microsoft Office PowerPoint</Application>
  <PresentationFormat>Экран (4:3)</PresentationFormat>
  <Paragraphs>103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Яркая</vt:lpstr>
      <vt:lpstr>Презентация PowerPoint</vt:lpstr>
      <vt:lpstr>ВОПРОСЫ, КОТОРЫЕ ЗАДАЁТ СЕБЕ КАЖДЫЙ ВЫПУСКНИК</vt:lpstr>
      <vt:lpstr>ПРИ ВЫБОРЕ ПРОФЕССИИ ВАЖНО УЧИТЫВАТЬ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Экономика и организация производства </vt:lpstr>
      <vt:lpstr>Презентация PowerPoint</vt:lpstr>
      <vt:lpstr>ПРИСВАИВАЕМАЯ КВАЛИФИКАЦИЯ ИНЖЕНЕР-ЭКОНОМИСТ </vt:lpstr>
      <vt:lpstr>Презентация PowerPoint</vt:lpstr>
      <vt:lpstr>Знания, полученные за время обучения, позволят ответить на четыре главных вопроса: </vt:lpstr>
      <vt:lpstr>После окончания обучения выпускники специальности могут занимать следующие должности:</vt:lpstr>
      <vt:lpstr>Конкурентные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Невзорова </cp:lastModifiedBy>
  <cp:revision>53</cp:revision>
  <dcterms:created xsi:type="dcterms:W3CDTF">2014-08-29T18:35:37Z</dcterms:created>
  <dcterms:modified xsi:type="dcterms:W3CDTF">2018-02-02T10:04:48Z</dcterms:modified>
</cp:coreProperties>
</file>