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0" d="100"/>
          <a:sy n="60" d="100"/>
        </p:scale>
        <p:origin x="1056" y="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D109-0322-4FE4-B6A7-8210F0060C2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89D18D0-C74C-4115-BBE9-7C1EE152F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37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D109-0322-4FE4-B6A7-8210F0060C2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89D18D0-C74C-4115-BBE9-7C1EE152F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D109-0322-4FE4-B6A7-8210F0060C2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89D18D0-C74C-4115-BBE9-7C1EE152F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38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D109-0322-4FE4-B6A7-8210F0060C2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89D18D0-C74C-4115-BBE9-7C1EE152F6A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718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D109-0322-4FE4-B6A7-8210F0060C2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89D18D0-C74C-4115-BBE9-7C1EE152F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83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D109-0322-4FE4-B6A7-8210F0060C2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18D0-C74C-4115-BBE9-7C1EE152F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356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D109-0322-4FE4-B6A7-8210F0060C2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18D0-C74C-4115-BBE9-7C1EE152F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8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D109-0322-4FE4-B6A7-8210F0060C2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18D0-C74C-4115-BBE9-7C1EE152F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583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2F4D109-0322-4FE4-B6A7-8210F0060C2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89D18D0-C74C-4115-BBE9-7C1EE152F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7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D109-0322-4FE4-B6A7-8210F0060C2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18D0-C74C-4115-BBE9-7C1EE152F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6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D109-0322-4FE4-B6A7-8210F0060C2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89D18D0-C74C-4115-BBE9-7C1EE152F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7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D109-0322-4FE4-B6A7-8210F0060C2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18D0-C74C-4115-BBE9-7C1EE152F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4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D109-0322-4FE4-B6A7-8210F0060C2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18D0-C74C-4115-BBE9-7C1EE152F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7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D109-0322-4FE4-B6A7-8210F0060C2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18D0-C74C-4115-BBE9-7C1EE152F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3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D109-0322-4FE4-B6A7-8210F0060C2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18D0-C74C-4115-BBE9-7C1EE152F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7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D109-0322-4FE4-B6A7-8210F0060C2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18D0-C74C-4115-BBE9-7C1EE152F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6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D109-0322-4FE4-B6A7-8210F0060C2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18D0-C74C-4115-BBE9-7C1EE152F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88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4D109-0322-4FE4-B6A7-8210F0060C2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18D0-C74C-4115-BBE9-7C1EE152F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89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4.m4a"/><Relationship Id="rId7" Type="http://schemas.openxmlformats.org/officeDocument/2006/relationships/image" Target="../media/image16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4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7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7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0.m4a"/><Relationship Id="rId7" Type="http://schemas.openxmlformats.org/officeDocument/2006/relationships/image" Target="../media/image21.png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0.m4a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7.m4a"/><Relationship Id="rId7" Type="http://schemas.openxmlformats.org/officeDocument/2006/relationships/image" Target="../media/image1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C59E48-1B46-4BEA-BF75-34C44A2C4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26" name="Picture 2" descr="Товарный знак (логотип) - Белорусская железная дорога">
            <a:extLst>
              <a:ext uri="{FF2B5EF4-FFF2-40B4-BE49-F238E27FC236}">
                <a16:creationId xmlns:a16="http://schemas.microsoft.com/office/drawing/2014/main" id="{64A6C1D4-0432-45DD-A651-CAA3D6F99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03" y="-55007"/>
            <a:ext cx="2402115" cy="113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елорусский государственный университет транспорта - Оршанский колледж -  филиал БелГУТа">
            <a:extLst>
              <a:ext uri="{FF2B5EF4-FFF2-40B4-BE49-F238E27FC236}">
                <a16:creationId xmlns:a16="http://schemas.microsoft.com/office/drawing/2014/main" id="{46453DA6-0F21-4E3C-A7F3-1ECE217ED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1337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C07E57B-1DE0-4202-900A-98194A855DDB}"/>
              </a:ext>
            </a:extLst>
          </p:cNvPr>
          <p:cNvSpPr/>
          <p:nvPr/>
        </p:nvSpPr>
        <p:spPr>
          <a:xfrm>
            <a:off x="3269365" y="211786"/>
            <a:ext cx="89226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Оршанский колледж-филиал </a:t>
            </a:r>
          </a:p>
          <a:p>
            <a:pPr algn="ctr"/>
            <a:r>
              <a:rPr lang="ru-RU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учреждения образования </a:t>
            </a:r>
          </a:p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«Белорусский государственный университет транспорта»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247A3DA-D37D-4B4E-BE66-B24B74E1466B}"/>
              </a:ext>
            </a:extLst>
          </p:cNvPr>
          <p:cNvSpPr/>
          <p:nvPr/>
        </p:nvSpPr>
        <p:spPr>
          <a:xfrm>
            <a:off x="919743" y="2356930"/>
            <a:ext cx="103525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/>
                <a:solidFill>
                  <a:srgbClr val="FF5B00"/>
                </a:solidFill>
              </a:rPr>
              <a:t>Автоматизированное рабочее место </a:t>
            </a:r>
          </a:p>
          <a:p>
            <a:pPr algn="ctr"/>
            <a:r>
              <a:rPr lang="ru-RU" sz="4400" b="1" dirty="0">
                <a:ln/>
                <a:solidFill>
                  <a:srgbClr val="FF5B00"/>
                </a:solidFill>
              </a:rPr>
              <a:t>маневрового диспетчера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8A14AB4-7156-4CF6-8374-103C5B3CBDBF}"/>
              </a:ext>
            </a:extLst>
          </p:cNvPr>
          <p:cNvSpPr/>
          <p:nvPr/>
        </p:nvSpPr>
        <p:spPr>
          <a:xfrm>
            <a:off x="7730682" y="5194259"/>
            <a:ext cx="396134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rgbClr val="FFFF00"/>
                </a:solidFill>
              </a:rPr>
              <a:t>Выполнили учащиеся</a:t>
            </a:r>
            <a:br>
              <a:rPr lang="ru-RU" sz="2800" b="1" dirty="0">
                <a:ln/>
                <a:solidFill>
                  <a:srgbClr val="FFFF00"/>
                </a:solidFill>
              </a:rPr>
            </a:br>
            <a:r>
              <a:rPr lang="ru-RU" sz="2800" b="1" dirty="0">
                <a:ln/>
                <a:solidFill>
                  <a:srgbClr val="FFFF00"/>
                </a:solidFill>
              </a:rPr>
              <a:t>Константинов Илья </a:t>
            </a:r>
            <a:br>
              <a:rPr lang="ru-RU" sz="2800" b="1" dirty="0">
                <a:ln/>
                <a:solidFill>
                  <a:srgbClr val="FFFF00"/>
                </a:solidFill>
              </a:rPr>
            </a:br>
            <a:r>
              <a:rPr lang="ru-RU" sz="2800" b="1" dirty="0">
                <a:ln/>
                <a:solidFill>
                  <a:srgbClr val="FFFF00"/>
                </a:solidFill>
              </a:rPr>
              <a:t>Федосов Степан</a:t>
            </a:r>
            <a:endParaRPr lang="ru-RU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pic>
        <p:nvPicPr>
          <p:cNvPr id="22" name="слайд 1">
            <a:hlinkClick r:id="" action="ppaction://media"/>
            <a:extLst>
              <a:ext uri="{FF2B5EF4-FFF2-40B4-BE49-F238E27FC236}">
                <a16:creationId xmlns:a16="http://schemas.microsoft.com/office/drawing/2014/main" id="{EF4B3901-989F-48A9-BA84-D51805272E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353.15190000000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21082" y="-924821"/>
            <a:ext cx="609600" cy="609600"/>
          </a:xfrm>
          <a:prstGeom prst="rect">
            <a:avLst/>
          </a:prstGeom>
        </p:spPr>
      </p:pic>
      <p:pic>
        <p:nvPicPr>
          <p:cNvPr id="10" name="слайд 1">
            <a:hlinkClick r:id="" action="ppaction://media"/>
            <a:extLst>
              <a:ext uri="{FF2B5EF4-FFF2-40B4-BE49-F238E27FC236}">
                <a16:creationId xmlns:a16="http://schemas.microsoft.com/office/drawing/2014/main" id="{1A409502-1F0A-4701-8C01-BD538F8000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4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1229" y="-1037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1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:checker/>
      </p:transition>
    </mc:Choice>
    <mc:Fallback>
      <p:transition spd="slow" advClick="0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53228"/>
            <a:ext cx="10294182" cy="1080938"/>
          </a:xfrm>
        </p:spPr>
        <p:txBody>
          <a:bodyPr/>
          <a:lstStyle/>
          <a:p>
            <a:r>
              <a:rPr lang="ru-RU" dirty="0"/>
              <a:t>Вывод информации о прогнозе отправления поездов.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4"/>
          <a:srcRect l="1627" t="7246" r="3926" b="5982"/>
          <a:stretch>
            <a:fillRect/>
          </a:stretch>
        </p:blipFill>
        <p:spPr>
          <a:xfrm>
            <a:off x="1306503" y="2108834"/>
            <a:ext cx="7681178" cy="4314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405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2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0000">
        <p15:prstTrans prst="origami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Раздел «Формирование поезда»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718208" y="2173605"/>
            <a:ext cx="7538085" cy="4298610"/>
            <a:chOff x="1718208" y="2173605"/>
            <a:chExt cx="7538085" cy="429861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718208" y="2173605"/>
              <a:ext cx="7538085" cy="3884295"/>
              <a:chOff x="3046095" y="2127885"/>
              <a:chExt cx="5581650" cy="3289935"/>
            </a:xfrm>
          </p:grpSpPr>
          <p:pic>
            <p:nvPicPr>
              <p:cNvPr id="3" name="Рисунок 2"/>
              <p:cNvPicPr/>
              <p:nvPr/>
            </p:nvPicPr>
            <p:blipFill>
              <a:blip r:embed="rId6" cstate="print"/>
              <a:srcRect t="6881" r="26809" b="49633"/>
              <a:stretch>
                <a:fillRect/>
              </a:stretch>
            </p:blipFill>
            <p:spPr>
              <a:xfrm>
                <a:off x="3046095" y="2127885"/>
                <a:ext cx="5581650" cy="210756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" name="Рисунок 3"/>
              <p:cNvPicPr/>
              <p:nvPr/>
            </p:nvPicPr>
            <p:blipFill>
              <a:blip r:embed="rId7"/>
              <a:srcRect l="10350" t="18577" r="37772" b="40712"/>
              <a:stretch>
                <a:fillRect/>
              </a:stretch>
            </p:blipFill>
            <p:spPr bwMode="auto">
              <a:xfrm>
                <a:off x="3046095" y="3348355"/>
                <a:ext cx="5581650" cy="206946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880360" y="6102883"/>
              <a:ext cx="4869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Окно режима формирования  поезда.</a:t>
              </a:r>
            </a:p>
          </p:txBody>
        </p:sp>
      </p:grp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2450" y="-642749"/>
            <a:ext cx="609600" cy="6096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79920" y="-6427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57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3000">
        <p15:prstTrans prst="curtains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13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3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" y="617220"/>
            <a:ext cx="10447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Ввод информации о накоплении вагонов на путях станции осуществляется в следующем пункте раздела «Формирование поезда».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4"/>
          <a:srcRect l="1467" t="7480" b="12551"/>
          <a:stretch>
            <a:fillRect/>
          </a:stretch>
        </p:blipFill>
        <p:spPr>
          <a:xfrm>
            <a:off x="1229836" y="2178367"/>
            <a:ext cx="8988584" cy="4382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73930" y="-1203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67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fallOve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6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" y="891540"/>
            <a:ext cx="1033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А теперь можно приступать к формированию.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6"/>
          <a:srcRect l="1428" t="7205" r="1864" b="9623"/>
          <a:stretch>
            <a:fillRect/>
          </a:stretch>
        </p:blipFill>
        <p:spPr>
          <a:xfrm>
            <a:off x="1128394" y="1855152"/>
            <a:ext cx="8884285" cy="4614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08220" y="-567716"/>
            <a:ext cx="609600" cy="6096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95735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98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5000">
        <p15:prstTrans prst="drape"/>
      </p:transition>
    </mc:Choice>
    <mc:Fallback xmlns="">
      <p:transition spd="slow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917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" y="594360"/>
            <a:ext cx="10195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После формирования поезда автоматически формируется телеграмма - натурный лист на поезд и информационное сообщение на готовность поезда к отправлению.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57200" y="2339340"/>
            <a:ext cx="5509260" cy="3992106"/>
            <a:chOff x="457200" y="2339340"/>
            <a:chExt cx="5509260" cy="3992106"/>
          </a:xfrm>
        </p:grpSpPr>
        <p:pic>
          <p:nvPicPr>
            <p:cNvPr id="3" name="Рисунок 2"/>
            <p:cNvPicPr/>
            <p:nvPr/>
          </p:nvPicPr>
          <p:blipFill>
            <a:blip r:embed="rId4"/>
            <a:srcRect l="2134" t="19708" r="20398" b="29518"/>
            <a:stretch>
              <a:fillRect/>
            </a:stretch>
          </p:blipFill>
          <p:spPr bwMode="auto">
            <a:xfrm>
              <a:off x="457200" y="2339340"/>
              <a:ext cx="5509260" cy="310134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37210" y="5623560"/>
              <a:ext cx="5349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Сформированный телеграмма-натурный лист (ТГНЛ) поезда.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77939" y="2384742"/>
            <a:ext cx="5349876" cy="3946704"/>
            <a:chOff x="6377939" y="2384742"/>
            <a:chExt cx="5349876" cy="3946704"/>
          </a:xfrm>
        </p:grpSpPr>
        <p:pic>
          <p:nvPicPr>
            <p:cNvPr id="4" name="Рисунок 3"/>
            <p:cNvPicPr/>
            <p:nvPr/>
          </p:nvPicPr>
          <p:blipFill>
            <a:blip r:embed="rId5"/>
            <a:srcRect l="1518" t="21168" r="28612" b="30249"/>
            <a:stretch>
              <a:fillRect/>
            </a:stretch>
          </p:blipFill>
          <p:spPr bwMode="auto">
            <a:xfrm>
              <a:off x="6377940" y="2384742"/>
              <a:ext cx="5349875" cy="305593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377939" y="5623560"/>
              <a:ext cx="53498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Сообщение о готовности поезда к отправлению.</a:t>
              </a:r>
            </a:p>
          </p:txBody>
        </p:sp>
      </p:grpSp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1660" y="-830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3000">
        <p14:glitter pattern="hexagon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628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Раздел «Вывод сообщений»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263990" y="2171699"/>
            <a:ext cx="7108609" cy="4469191"/>
            <a:chOff x="2263990" y="2171699"/>
            <a:chExt cx="7108609" cy="446919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263990" y="2171699"/>
              <a:ext cx="7108609" cy="3886201"/>
              <a:chOff x="2244090" y="2926079"/>
              <a:chExt cx="6446520" cy="3431889"/>
            </a:xfrm>
          </p:grpSpPr>
          <p:pic>
            <p:nvPicPr>
              <p:cNvPr id="3" name="Рисунок 2"/>
              <p:cNvPicPr/>
              <p:nvPr/>
            </p:nvPicPr>
            <p:blipFill>
              <a:blip r:embed="rId6" cstate="print"/>
              <a:srcRect t="6881" r="29574" b="49633"/>
              <a:stretch>
                <a:fillRect/>
              </a:stretch>
            </p:blipFill>
            <p:spPr>
              <a:xfrm>
                <a:off x="2244090" y="2926079"/>
                <a:ext cx="6057900" cy="169830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" name="Рисунок 3"/>
              <p:cNvPicPr/>
              <p:nvPr/>
            </p:nvPicPr>
            <p:blipFill>
              <a:blip r:embed="rId7" cstate="print"/>
              <a:srcRect t="8029" r="26101" b="54694"/>
              <a:stretch>
                <a:fillRect/>
              </a:stretch>
            </p:blipFill>
            <p:spPr>
              <a:xfrm>
                <a:off x="2632710" y="4244688"/>
                <a:ext cx="6057900" cy="211328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0196" y="6240780"/>
              <a:ext cx="5394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Окно раздела для вывода сообщений.</a:t>
              </a:r>
            </a:p>
          </p:txBody>
        </p:sp>
      </p:grpSp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27.088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93267" y="-609600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32561" y="-602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8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4000">
        <p14:doors dir="vert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74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3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53228"/>
            <a:ext cx="10294182" cy="1080938"/>
          </a:xfrm>
        </p:spPr>
        <p:txBody>
          <a:bodyPr/>
          <a:lstStyle/>
          <a:p>
            <a:r>
              <a:rPr lang="ru-RU" dirty="0"/>
              <a:t>Информационные сообщения.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4"/>
          <a:srcRect l="1725" t="11314" r="3155" b="25134"/>
          <a:stretch>
            <a:fillRect/>
          </a:stretch>
        </p:blipFill>
        <p:spPr>
          <a:xfrm>
            <a:off x="1518702" y="2190433"/>
            <a:ext cx="8539698" cy="4233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65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:blinds dir="vert"/>
      </p:transition>
    </mc:Choice>
    <mc:Fallback xmlns="">
      <p:transition spd="slow" advClick="0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53228"/>
            <a:ext cx="10294182" cy="1080938"/>
          </a:xfrm>
        </p:spPr>
        <p:txBody>
          <a:bodyPr/>
          <a:lstStyle/>
          <a:p>
            <a:r>
              <a:rPr lang="ru-RU" dirty="0"/>
              <a:t>Информация о путях станции.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4"/>
          <a:srcRect l="1620" t="9264" b="5155"/>
          <a:stretch>
            <a:fillRect/>
          </a:stretch>
        </p:blipFill>
        <p:spPr>
          <a:xfrm>
            <a:off x="866631" y="2202180"/>
            <a:ext cx="8560921" cy="4335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6393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4813" y="2967335"/>
            <a:ext cx="7502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0382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65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840" y="1531620"/>
            <a:ext cx="87782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/>
              <a:t>Какова цель проекта?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8275" y="1824007"/>
            <a:ext cx="10593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Созданная модель способствует организации образовательного процесса учреждения образования, даёт более детальное представление о формировании поездов, знакомит с информацией о станционных путях, вагонах, составе поезда выходных документах и сообщениях.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88180" y="-1310640"/>
            <a:ext cx="609600" cy="6096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17180" y="-1310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49614"/>
      </p:ext>
    </p:extLst>
  </p:cSld>
  <p:clrMapOvr>
    <a:masterClrMapping/>
  </p:clrMapOvr>
  <p:transition spd="slow" advClick="0" advTm="2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75"/>
                            </p:stCondLst>
                            <p:childTnLst>
                              <p:par>
                                <p:cTn id="1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75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4085332"/>
            <a:ext cx="11677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Данная модель автоматизированного рабочего места (АРМ) по формированию поезда выполнена в системе управления базами данных (СУБД) </a:t>
            </a:r>
            <a:r>
              <a:rPr lang="ru-RU" sz="3200" dirty="0" err="1"/>
              <a:t>Microsoft</a:t>
            </a:r>
            <a:r>
              <a:rPr lang="ru-RU" sz="3200" dirty="0"/>
              <a:t> </a:t>
            </a:r>
            <a:r>
              <a:rPr lang="ru-RU" sz="3200" dirty="0" err="1"/>
              <a:t>Accees</a:t>
            </a:r>
            <a:r>
              <a:rPr lang="ru-RU" sz="3200" dirty="0"/>
              <a:t>. Она представляет собой базу данных, которая может работать в сетевом и локальном режимах.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902142" y="269558"/>
            <a:ext cx="8521065" cy="3846551"/>
            <a:chOff x="1902142" y="269558"/>
            <a:chExt cx="8521065" cy="3846551"/>
          </a:xfrm>
        </p:grpSpPr>
        <p:pic>
          <p:nvPicPr>
            <p:cNvPr id="4" name="Рисунок 3"/>
            <p:cNvPicPr/>
            <p:nvPr/>
          </p:nvPicPr>
          <p:blipFill>
            <a:blip r:embed="rId4" cstate="print"/>
            <a:srcRect t="6881" r="29574" b="49633"/>
            <a:stretch>
              <a:fillRect/>
            </a:stretch>
          </p:blipFill>
          <p:spPr>
            <a:xfrm>
              <a:off x="1902142" y="269558"/>
              <a:ext cx="8521065" cy="309086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4105274" y="3439001"/>
              <a:ext cx="41148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/>
                <a:t>Главное окно программы</a:t>
              </a:r>
            </a:p>
            <a:p>
              <a:endParaRPr lang="ru-RU" dirty="0"/>
            </a:p>
          </p:txBody>
        </p:sp>
      </p:grp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37020" y="-10878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6000">
        <p:circle/>
      </p:transition>
    </mc:Choice>
    <mc:Fallback xmlns="">
      <p:transition spd="slow" advClick="0" advTm="2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9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AAAB0B3-A1AF-46EC-953C-153FCCD3F141}"/>
              </a:ext>
            </a:extLst>
          </p:cNvPr>
          <p:cNvGrpSpPr/>
          <p:nvPr/>
        </p:nvGrpSpPr>
        <p:grpSpPr>
          <a:xfrm>
            <a:off x="1519921" y="1009935"/>
            <a:ext cx="9152157" cy="4299044"/>
            <a:chOff x="1460310" y="191069"/>
            <a:chExt cx="9152157" cy="4299044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C6AE1887-CD71-4F90-A064-A16B0ED29989}"/>
                </a:ext>
              </a:extLst>
            </p:cNvPr>
            <p:cNvSpPr/>
            <p:nvPr/>
          </p:nvSpPr>
          <p:spPr>
            <a:xfrm>
              <a:off x="1460310" y="191069"/>
              <a:ext cx="8898341" cy="42990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AE98B78B-CBA1-49B0-BCC0-06D4C4FEF40F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EBEFF2"/>
                </a:clrFrom>
                <a:clrTo>
                  <a:srgbClr val="EBEFF2">
                    <a:alpha val="0"/>
                  </a:srgbClr>
                </a:clrTo>
              </a:clrChange>
              <a:lum bright="-10000" contrast="30000"/>
            </a:blip>
            <a:srcRect l="7420" t="21099" r="10172" b="16199"/>
            <a:stretch>
              <a:fillRect/>
            </a:stretch>
          </p:blipFill>
          <p:spPr bwMode="auto">
            <a:xfrm>
              <a:off x="1579530" y="379644"/>
              <a:ext cx="9032937" cy="411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09E98E-6A09-4093-B74D-391DD42E8B89}"/>
              </a:ext>
            </a:extLst>
          </p:cNvPr>
          <p:cNvSpPr txBox="1"/>
          <p:nvPr/>
        </p:nvSpPr>
        <p:spPr>
          <a:xfrm>
            <a:off x="2947915" y="5609230"/>
            <a:ext cx="693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Схема данных и связи между таблицами.</a:t>
            </a:r>
            <a:endParaRPr lang="ru-RU" sz="2800" dirty="0"/>
          </a:p>
        </p:txBody>
      </p:sp>
      <p:pic>
        <p:nvPicPr>
          <p:cNvPr id="7" name="слайд 4 (1)">
            <a:hlinkClick r:id="" action="ppaction://media"/>
            <a:extLst>
              <a:ext uri="{FF2B5EF4-FFF2-40B4-BE49-F238E27FC236}">
                <a16:creationId xmlns:a16="http://schemas.microsoft.com/office/drawing/2014/main" id="{03C605A5-F8EB-4202-9299-FFEDA709E3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01386" y="-8200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15437"/>
      </p:ext>
    </p:extLst>
  </p:cSld>
  <p:clrMapOvr>
    <a:masterClrMapping/>
  </p:clrMapOvr>
  <p:transition spd="slow" advClick="0" advTm="95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Раздел «Нормативно-справочная информация»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979714" y="2105023"/>
            <a:ext cx="8321040" cy="4570631"/>
            <a:chOff x="979714" y="2105023"/>
            <a:chExt cx="8321040" cy="457063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681904" y="2105023"/>
              <a:ext cx="7347795" cy="4062799"/>
              <a:chOff x="2058987" y="2562225"/>
              <a:chExt cx="5970905" cy="3379470"/>
            </a:xfrm>
          </p:grpSpPr>
          <p:pic>
            <p:nvPicPr>
              <p:cNvPr id="3" name="Рисунок 2"/>
              <p:cNvPicPr/>
              <p:nvPr/>
            </p:nvPicPr>
            <p:blipFill>
              <a:blip r:embed="rId6" cstate="print"/>
              <a:srcRect t="6881" r="24296" b="49633"/>
              <a:stretch>
                <a:fillRect/>
              </a:stretch>
            </p:blipFill>
            <p:spPr>
              <a:xfrm>
                <a:off x="2058987" y="2562225"/>
                <a:ext cx="4665345" cy="136842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" name="Рисунок 3"/>
              <p:cNvPicPr/>
              <p:nvPr/>
            </p:nvPicPr>
            <p:blipFill>
              <a:blip r:embed="rId7" cstate="print"/>
              <a:srcRect t="7431" r="23071" b="28716"/>
              <a:stretch>
                <a:fillRect/>
              </a:stretch>
            </p:blipFill>
            <p:spPr>
              <a:xfrm>
                <a:off x="2198687" y="3209925"/>
                <a:ext cx="5831205" cy="273177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6" name="Прямоугольник 5"/>
            <p:cNvSpPr/>
            <p:nvPr/>
          </p:nvSpPr>
          <p:spPr>
            <a:xfrm>
              <a:off x="979714" y="6167823"/>
              <a:ext cx="832104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540385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Окно для ввода и заполнения оперативной и справочной информации.</a:t>
              </a:r>
              <a:endPara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28360" y="-1370011"/>
            <a:ext cx="609600" cy="6096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40040" y="-12099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9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5000">
        <p15:prstTrans prst="crush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2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19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9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53228"/>
            <a:ext cx="10294183" cy="1080938"/>
          </a:xfrm>
        </p:spPr>
        <p:txBody>
          <a:bodyPr/>
          <a:lstStyle/>
          <a:p>
            <a:r>
              <a:rPr lang="ru-RU" dirty="0"/>
              <a:t>Заполнение информации по локомотивам станции.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4" cstate="print"/>
          <a:srcRect l="2167" t="7431" r="15007" b="12122"/>
          <a:stretch>
            <a:fillRect/>
          </a:stretch>
        </p:blipFill>
        <p:spPr>
          <a:xfrm>
            <a:off x="1009967" y="2148840"/>
            <a:ext cx="9048433" cy="452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8360" y="-784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12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ractur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4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53228"/>
            <a:ext cx="10294183" cy="1080938"/>
          </a:xfrm>
        </p:spPr>
        <p:txBody>
          <a:bodyPr/>
          <a:lstStyle/>
          <a:p>
            <a:r>
              <a:rPr lang="ru-RU" dirty="0"/>
              <a:t>Ввод информации о вагонах.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4"/>
          <a:srcRect l="1592" t="7480" r="4975" b="6234"/>
          <a:stretch>
            <a:fillRect/>
          </a:stretch>
        </p:blipFill>
        <p:spPr>
          <a:xfrm>
            <a:off x="680321" y="2116454"/>
            <a:ext cx="8776336" cy="4535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34100" y="-1082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30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prestig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2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53228"/>
            <a:ext cx="10355579" cy="1080938"/>
          </a:xfrm>
        </p:spPr>
        <p:txBody>
          <a:bodyPr/>
          <a:lstStyle/>
          <a:p>
            <a:r>
              <a:rPr lang="ru-RU" dirty="0"/>
              <a:t>Заполнение  информации о железнодорожных станциях.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4"/>
          <a:srcRect l="1109" t="6960" r="2230" b="14075"/>
          <a:stretch>
            <a:fillRect/>
          </a:stretch>
        </p:blipFill>
        <p:spPr>
          <a:xfrm>
            <a:off x="863916" y="2128520"/>
            <a:ext cx="8810626" cy="4363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68208" y="-789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66418"/>
      </p:ext>
    </p:extLst>
  </p:cSld>
  <p:clrMapOvr>
    <a:masterClrMapping/>
  </p:clrMapOvr>
  <p:transition spd="slow" advClick="0" advTm="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53228"/>
            <a:ext cx="10294182" cy="1080938"/>
          </a:xfrm>
        </p:spPr>
        <p:txBody>
          <a:bodyPr/>
          <a:lstStyle/>
          <a:p>
            <a:r>
              <a:rPr lang="ru-RU" dirty="0"/>
              <a:t>Заполнение  и вывод информации о станционных путях.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4"/>
          <a:srcRect l="1109" t="7883" b="11923"/>
          <a:stretch>
            <a:fillRect/>
          </a:stretch>
        </p:blipFill>
        <p:spPr>
          <a:xfrm>
            <a:off x="1325185" y="2177732"/>
            <a:ext cx="8458895" cy="4451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0464" y="-8341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310</TotalTime>
  <Words>253</Words>
  <Application>Microsoft Office PowerPoint</Application>
  <PresentationFormat>Широкоэкранный</PresentationFormat>
  <Paragraphs>30</Paragraphs>
  <Slides>18</Slides>
  <Notes>0</Notes>
  <HiddenSlides>0</HiddenSlides>
  <MMClips>24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Trebuchet MS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1. Раздел «Нормативно-справочная информация»</vt:lpstr>
      <vt:lpstr>Заполнение информации по локомотивам станции.</vt:lpstr>
      <vt:lpstr>Ввод информации о вагонах.</vt:lpstr>
      <vt:lpstr>Заполнение  информации о железнодорожных станциях.</vt:lpstr>
      <vt:lpstr>Заполнение  и вывод информации о станционных путях.</vt:lpstr>
      <vt:lpstr>Вывод информации о прогнозе отправления поездов.</vt:lpstr>
      <vt:lpstr>2. Раздел «Формирование поезда»</vt:lpstr>
      <vt:lpstr>Презентация PowerPoint</vt:lpstr>
      <vt:lpstr>Презентация PowerPoint</vt:lpstr>
      <vt:lpstr>Презентация PowerPoint</vt:lpstr>
      <vt:lpstr>3. Раздел «Вывод сообщений»</vt:lpstr>
      <vt:lpstr>Информационные сообщения.</vt:lpstr>
      <vt:lpstr>Информация о путях станции.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автоматизированного рабочего места по формированию поезда</dc:title>
  <dc:creator>Степан ФЕДОСОВ</dc:creator>
  <cp:lastModifiedBy>asus</cp:lastModifiedBy>
  <cp:revision>28</cp:revision>
  <dcterms:created xsi:type="dcterms:W3CDTF">2020-02-19T19:12:32Z</dcterms:created>
  <dcterms:modified xsi:type="dcterms:W3CDTF">2021-04-09T10:16:37Z</dcterms:modified>
</cp:coreProperties>
</file>