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57" r:id="rId3"/>
    <p:sldId id="280" r:id="rId4"/>
    <p:sldId id="281" r:id="rId5"/>
    <p:sldId id="282" r:id="rId6"/>
    <p:sldId id="283" r:id="rId7"/>
    <p:sldId id="284" r:id="rId8"/>
    <p:sldId id="285" r:id="rId9"/>
    <p:sldId id="286" r:id="rId10"/>
    <p:sldId id="287" r:id="rId11"/>
    <p:sldId id="289" r:id="rId12"/>
    <p:sldId id="290" r:id="rId13"/>
    <p:sldId id="277" r:id="rId14"/>
    <p:sldId id="274" r:id="rId1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5" autoAdjust="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0D4626-C24E-4D5C-B853-5E97C630C8C6}" type="datetimeFigureOut">
              <a:rPr lang="ru-RU" smtClean="0"/>
              <a:t>26.11.2020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A8F4CC9-FD97-40BE-8ECD-53182450287E}" type="slidenum">
              <a:rPr lang="ru-RU" smtClean="0"/>
              <a:t>‹#›</a:t>
            </a:fld>
            <a:endParaRPr lang="ru-RU"/>
          </a:p>
        </p:txBody>
      </p:sp>
    </p:spTree>
    <p:extLst>
      <p:ext uri="{BB962C8B-B14F-4D97-AF65-F5344CB8AC3E}">
        <p14:creationId xmlns:p14="http://schemas.microsoft.com/office/powerpoint/2010/main" val="269218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8F4CC9-FD97-40BE-8ECD-53182450287E}" type="slidenum">
              <a:rPr lang="ru-RU" smtClean="0"/>
              <a:t>5</a:t>
            </a:fld>
            <a:endParaRPr lang="ru-RU"/>
          </a:p>
        </p:txBody>
      </p:sp>
    </p:spTree>
    <p:extLst>
      <p:ext uri="{BB962C8B-B14F-4D97-AF65-F5344CB8AC3E}">
        <p14:creationId xmlns:p14="http://schemas.microsoft.com/office/powerpoint/2010/main" val="876467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DB3E223-CC35-49AB-8D05-32F35665921E}" type="datetimeFigureOut">
              <a:rPr lang="ru-RU" smtClean="0"/>
              <a:t>26.11.2020</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5BA0A8D-8D31-4D61-8486-C7C6E26B2A8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B3E223-CC35-49AB-8D05-32F35665921E}" type="datetimeFigureOut">
              <a:rPr lang="ru-RU" smtClean="0"/>
              <a:t>26.11.2020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BA0A8D-8D31-4D61-8486-C7C6E26B2A8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B3E223-CC35-49AB-8D05-32F35665921E}" type="datetimeFigureOut">
              <a:rPr lang="ru-RU" smtClean="0"/>
              <a:t>26.11.2020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BA0A8D-8D31-4D61-8486-C7C6E26B2A8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B3E223-CC35-49AB-8D05-32F35665921E}" type="datetimeFigureOut">
              <a:rPr lang="ru-RU" smtClean="0"/>
              <a:t>26.11.2020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BA0A8D-8D31-4D61-8486-C7C6E26B2A8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B3E223-CC35-49AB-8D05-32F35665921E}" type="datetimeFigureOut">
              <a:rPr lang="ru-RU" smtClean="0"/>
              <a:t>26.11.2020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BA0A8D-8D31-4D61-8486-C7C6E26B2A8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DB3E223-CC35-49AB-8D05-32F35665921E}" type="datetimeFigureOut">
              <a:rPr lang="ru-RU" smtClean="0"/>
              <a:t>26.11.2020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BA0A8D-8D31-4D61-8486-C7C6E26B2A85}"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DB3E223-CC35-49AB-8D05-32F35665921E}" type="datetimeFigureOut">
              <a:rPr lang="ru-RU" smtClean="0"/>
              <a:t>26.11.2020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BA0A8D-8D31-4D61-8486-C7C6E26B2A85}"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DB3E223-CC35-49AB-8D05-32F35665921E}" type="datetimeFigureOut">
              <a:rPr lang="ru-RU" smtClean="0"/>
              <a:t>26.11.2020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BA0A8D-8D31-4D61-8486-C7C6E26B2A8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3E223-CC35-49AB-8D05-32F35665921E}" type="datetimeFigureOut">
              <a:rPr lang="ru-RU" smtClean="0"/>
              <a:t>26.11.2020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BA0A8D-8D31-4D61-8486-C7C6E26B2A8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9DB3E223-CC35-49AB-8D05-32F35665921E}" type="datetimeFigureOut">
              <a:rPr lang="ru-RU" smtClean="0"/>
              <a:t>26.11.2020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75BA0A8D-8D31-4D61-8486-C7C6E26B2A8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9DB3E223-CC35-49AB-8D05-32F35665921E}" type="datetimeFigureOut">
              <a:rPr lang="ru-RU" smtClean="0"/>
              <a:t>26.11.2020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75BA0A8D-8D31-4D61-8486-C7C6E26B2A8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DB3E223-CC35-49AB-8D05-32F35665921E}" type="datetimeFigureOut">
              <a:rPr lang="ru-RU" smtClean="0"/>
              <a:t>26.11.2020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5BA0A8D-8D31-4D61-8486-C7C6E26B2A8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260648"/>
            <a:ext cx="8511480" cy="6336704"/>
          </a:xfrm>
        </p:spPr>
        <p:txBody>
          <a:bodyPr>
            <a:normAutofit/>
          </a:bodyPr>
          <a:lstStyle/>
          <a:p>
            <a:r>
              <a:rPr lang="ru-RU" dirty="0">
                <a:solidFill>
                  <a:schemeClr val="tx1"/>
                </a:solidFill>
              </a:rPr>
              <a:t>Гомельский колледж-филиал Учреждения Образования</a:t>
            </a:r>
            <a:br>
              <a:rPr lang="ru-RU" dirty="0">
                <a:solidFill>
                  <a:schemeClr val="tx1"/>
                </a:solidFill>
              </a:rPr>
            </a:br>
            <a:r>
              <a:rPr lang="ru-RU" dirty="0">
                <a:solidFill>
                  <a:schemeClr val="tx1"/>
                </a:solidFill>
              </a:rPr>
              <a:t>«Белорусский Государственный Университет транспорта»</a:t>
            </a:r>
          </a:p>
          <a:p>
            <a:endParaRPr lang="ru-RU" sz="2400" dirty="0">
              <a:solidFill>
                <a:schemeClr val="tx1"/>
              </a:solidFill>
            </a:endParaRPr>
          </a:p>
          <a:p>
            <a:pPr>
              <a:lnSpc>
                <a:spcPct val="110000"/>
              </a:lnSpc>
            </a:pPr>
            <a:r>
              <a:rPr lang="ru-RU" sz="3200" dirty="0">
                <a:latin typeface="Times New Roman" pitchFamily="18" charset="0"/>
                <a:cs typeface="Times New Roman" pitchFamily="18" charset="0"/>
              </a:rPr>
              <a:t>Эффективность применения </a:t>
            </a:r>
            <a:r>
              <a:rPr lang="ru-RU" sz="3200" dirty="0" smtClean="0">
                <a:latin typeface="Times New Roman" pitchFamily="18" charset="0"/>
                <a:cs typeface="Times New Roman" pitchFamily="18" charset="0"/>
              </a:rPr>
              <a:t>пьезоэлектрических </a:t>
            </a:r>
            <a:r>
              <a:rPr lang="ru-RU" sz="3200" dirty="0">
                <a:latin typeface="Times New Roman" pitchFamily="18" charset="0"/>
                <a:cs typeface="Times New Roman" pitchFamily="18" charset="0"/>
              </a:rPr>
              <a:t>модулей </a:t>
            </a:r>
            <a:endParaRPr lang="ru-RU" sz="3200" dirty="0" smtClean="0">
              <a:latin typeface="Times New Roman" pitchFamily="18" charset="0"/>
              <a:cs typeface="Times New Roman" pitchFamily="18" charset="0"/>
            </a:endParaRPr>
          </a:p>
          <a:p>
            <a:pPr>
              <a:lnSpc>
                <a:spcPct val="110000"/>
              </a:lnSpc>
            </a:pPr>
            <a:r>
              <a:rPr lang="ru-RU" sz="3200" dirty="0" smtClean="0">
                <a:latin typeface="Times New Roman" pitchFamily="18" charset="0"/>
                <a:cs typeface="Times New Roman" pitchFamily="18" charset="0"/>
              </a:rPr>
              <a:t>на </a:t>
            </a:r>
            <a:r>
              <a:rPr lang="ru-RU" sz="3200" dirty="0">
                <a:latin typeface="Times New Roman" pitchFamily="18" charset="0"/>
                <a:cs typeface="Times New Roman" pitchFamily="18" charset="0"/>
              </a:rPr>
              <a:t>железных дорогах </a:t>
            </a:r>
            <a:endParaRPr lang="ru-RU" sz="2400" dirty="0" smtClean="0">
              <a:solidFill>
                <a:schemeClr val="tx1"/>
              </a:solidFill>
            </a:endParaRPr>
          </a:p>
          <a:p>
            <a:r>
              <a:rPr lang="ru-RU" sz="2000" dirty="0" smtClean="0">
                <a:solidFill>
                  <a:schemeClr val="tx1"/>
                </a:solidFill>
              </a:rPr>
              <a:t>Докладчики</a:t>
            </a:r>
            <a:r>
              <a:rPr lang="en-US" sz="2000" dirty="0" smtClean="0">
                <a:solidFill>
                  <a:schemeClr val="tx1"/>
                </a:solidFill>
              </a:rPr>
              <a:t>: </a:t>
            </a:r>
            <a:endParaRPr lang="ru-RU" sz="2000" dirty="0" smtClean="0">
              <a:solidFill>
                <a:schemeClr val="tx1"/>
              </a:solidFill>
            </a:endParaRPr>
          </a:p>
          <a:p>
            <a:r>
              <a:rPr lang="ru-RU" sz="2000" dirty="0" err="1" smtClean="0">
                <a:solidFill>
                  <a:schemeClr val="tx1"/>
                </a:solidFill>
              </a:rPr>
              <a:t>Гуз</a:t>
            </a:r>
            <a:r>
              <a:rPr lang="ru-RU" sz="2000" dirty="0" smtClean="0">
                <a:solidFill>
                  <a:schemeClr val="tx1"/>
                </a:solidFill>
              </a:rPr>
              <a:t> Михаил Валерьевич</a:t>
            </a:r>
          </a:p>
          <a:p>
            <a:r>
              <a:rPr lang="ru-RU" sz="2000" dirty="0" smtClean="0">
                <a:solidFill>
                  <a:schemeClr val="tx1"/>
                </a:solidFill>
              </a:rPr>
              <a:t>Кожанов </a:t>
            </a:r>
            <a:r>
              <a:rPr lang="ru-RU" sz="2000" smtClean="0">
                <a:solidFill>
                  <a:schemeClr val="tx1"/>
                </a:solidFill>
              </a:rPr>
              <a:t>Илья </a:t>
            </a:r>
            <a:r>
              <a:rPr lang="ru-RU" sz="2000" smtClean="0">
                <a:solidFill>
                  <a:schemeClr val="tx1"/>
                </a:solidFill>
              </a:rPr>
              <a:t>Валерьевич</a:t>
            </a:r>
            <a:endParaRPr lang="ru-RU" sz="2000" dirty="0" smtClean="0">
              <a:solidFill>
                <a:schemeClr val="tx1"/>
              </a:solidFill>
            </a:endParaRPr>
          </a:p>
          <a:p>
            <a:r>
              <a:rPr lang="ru-RU" sz="2000" dirty="0" smtClean="0">
                <a:solidFill>
                  <a:schemeClr val="tx1"/>
                </a:solidFill>
              </a:rPr>
              <a:t>Руководитель</a:t>
            </a:r>
            <a:r>
              <a:rPr lang="en-US" sz="2000" dirty="0" smtClean="0">
                <a:solidFill>
                  <a:schemeClr val="tx1"/>
                </a:solidFill>
              </a:rPr>
              <a:t>: </a:t>
            </a:r>
            <a:endParaRPr lang="ru-RU" sz="2000" dirty="0" smtClean="0">
              <a:solidFill>
                <a:schemeClr val="tx1"/>
              </a:solidFill>
            </a:endParaRPr>
          </a:p>
          <a:p>
            <a:r>
              <a:rPr lang="ru-RU" sz="2000" dirty="0" smtClean="0">
                <a:solidFill>
                  <a:schemeClr val="tx1"/>
                </a:solidFill>
              </a:rPr>
              <a:t>Преподаватель Феськов Д.П.,</a:t>
            </a:r>
          </a:p>
          <a:p>
            <a:r>
              <a:rPr lang="ru-RU" sz="2000" dirty="0" err="1" smtClean="0">
                <a:solidFill>
                  <a:schemeClr val="tx1"/>
                </a:solidFill>
              </a:rPr>
              <a:t>Левзикова</a:t>
            </a:r>
            <a:r>
              <a:rPr lang="ru-RU" sz="2000" dirty="0" smtClean="0">
                <a:solidFill>
                  <a:schemeClr val="tx1"/>
                </a:solidFill>
              </a:rPr>
              <a:t> А.Э.</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работы</a:t>
            </a:r>
            <a:endParaRPr lang="ru-RU" dirty="0"/>
          </a:p>
        </p:txBody>
      </p:sp>
      <p:sp>
        <p:nvSpPr>
          <p:cNvPr id="3" name="Объект 2"/>
          <p:cNvSpPr>
            <a:spLocks noGrp="1"/>
          </p:cNvSpPr>
          <p:nvPr>
            <p:ph idx="1"/>
          </p:nvPr>
        </p:nvSpPr>
        <p:spPr>
          <a:xfrm>
            <a:off x="1187624" y="1844824"/>
            <a:ext cx="7056784" cy="4320480"/>
          </a:xfrm>
        </p:spPr>
        <p:txBody>
          <a:bodyPr>
            <a:normAutofit fontScale="92500" lnSpcReduction="20000"/>
          </a:bodyPr>
          <a:lstStyle/>
          <a:p>
            <a:pPr marL="0" indent="0" algn="just">
              <a:buNone/>
            </a:pPr>
            <a:r>
              <a:rPr lang="ru-RU" dirty="0" smtClean="0"/>
              <a:t>      При </a:t>
            </a:r>
            <a:r>
              <a:rPr lang="ru-RU" dirty="0"/>
              <a:t>приближении поезда к станции уровень вибрации повышается до значений, при которых </a:t>
            </a:r>
            <a:r>
              <a:rPr lang="ru-RU" dirty="0" err="1"/>
              <a:t>пьезомодуль</a:t>
            </a:r>
            <a:r>
              <a:rPr lang="ru-RU" dirty="0"/>
              <a:t> начинает генерировать электрическую энергию в накопитель. При достаточном приближении к станции срабатывают датчики движения поезда и в этот момент сигнал передается в контроллер, который включает освещение станции, выбирая при этом в первую очередь накопитель как источник энергии. Если же энергии накопителя недостаточно для включения освещения контроллер подключает резервный источник питания от сети. В момент, когда поезд будет отходить от станции и сработает датчик движения поезда, контроллер отключит освещение станции отключив оба источника энергии.</a:t>
            </a:r>
          </a:p>
          <a:p>
            <a:endParaRPr lang="ru-RU" dirty="0"/>
          </a:p>
        </p:txBody>
      </p:sp>
    </p:spTree>
    <p:extLst>
      <p:ext uri="{BB962C8B-B14F-4D97-AF65-F5344CB8AC3E}">
        <p14:creationId xmlns:p14="http://schemas.microsoft.com/office/powerpoint/2010/main" val="287606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971600" y="764704"/>
                <a:ext cx="7488832" cy="5472608"/>
              </a:xfrm>
            </p:spPr>
            <p:txBody>
              <a:bodyPr>
                <a:normAutofit fontScale="55000" lnSpcReduction="20000"/>
              </a:bodyPr>
              <a:lstStyle/>
              <a:p>
                <a:pPr marL="0" indent="0" algn="ctr">
                  <a:buNone/>
                </a:pPr>
                <a:endParaRPr lang="ru-RU" sz="2900" i="1" dirty="0">
                  <a:latin typeface="Cambria Math" panose="02040503050406030204" pitchFamily="18" charset="0"/>
                </a:endParaRPr>
              </a:p>
              <a:p>
                <a:pPr marL="0" indent="0" algn="ctr">
                  <a:buNone/>
                </a:pPr>
                <a14:m>
                  <m:oMath xmlns:m="http://schemas.openxmlformats.org/officeDocument/2006/math">
                    <m:sSub>
                      <m:sSubPr>
                        <m:ctrlPr>
                          <a:rPr lang="ru-RU" sz="2900" i="1">
                            <a:latin typeface="Cambria Math"/>
                          </a:rPr>
                        </m:ctrlPr>
                      </m:sSubPr>
                      <m:e>
                        <m:r>
                          <a:rPr lang="ru-RU" sz="2900" i="1">
                            <a:latin typeface="Cambria Math"/>
                          </a:rPr>
                          <m:t>𝑃</m:t>
                        </m:r>
                      </m:e>
                      <m:sub>
                        <m:r>
                          <a:rPr lang="ru-RU" sz="2900" i="1">
                            <a:latin typeface="Cambria Math"/>
                          </a:rPr>
                          <m:t>выр</m:t>
                        </m:r>
                      </m:sub>
                    </m:sSub>
                    <m:r>
                      <a:rPr lang="ru-RU" sz="2900" i="1">
                        <a:latin typeface="Cambria Math"/>
                      </a:rPr>
                      <m:t>=</m:t>
                    </m:r>
                    <m:r>
                      <a:rPr lang="ru-RU" sz="2900" i="1">
                        <a:latin typeface="Cambria Math"/>
                      </a:rPr>
                      <m:t>𝑉𝑖</m:t>
                    </m:r>
                    <m:r>
                      <a:rPr lang="ru-RU" sz="2900" i="1">
                        <a:latin typeface="Cambria Math"/>
                      </a:rPr>
                      <m:t>·</m:t>
                    </m:r>
                    <m:r>
                      <m:rPr>
                        <m:sty m:val="p"/>
                      </m:rPr>
                      <a:rPr lang="en-US" sz="2900">
                        <a:latin typeface="Cambria Math"/>
                      </a:rPr>
                      <m:t>P</m:t>
                    </m:r>
                    <m:r>
                      <a:rPr lang="ru-RU" sz="2900">
                        <a:latin typeface="Cambria Math"/>
                      </a:rPr>
                      <m:t>эл</m:t>
                    </m:r>
                    <m:r>
                      <a:rPr lang="ru-RU" sz="2900" i="1">
                        <a:latin typeface="Cambria Math"/>
                      </a:rPr>
                      <m:t>·</m:t>
                    </m:r>
                    <m:r>
                      <a:rPr lang="ru-RU" sz="2900" i="1">
                        <a:latin typeface="Cambria Math"/>
                      </a:rPr>
                      <m:t>𝑡</m:t>
                    </m:r>
                  </m:oMath>
                </a14:m>
                <a:r>
                  <a:rPr lang="ru-RU" sz="2900" dirty="0"/>
                  <a:t>, Вт</a:t>
                </a:r>
                <a14:m>
                  <m:oMath xmlns:m="http://schemas.openxmlformats.org/officeDocument/2006/math">
                    <m:r>
                      <a:rPr lang="ru-RU" sz="2900" i="1">
                        <a:latin typeface="Cambria Math"/>
                      </a:rPr>
                      <m:t>·ч</m:t>
                    </m:r>
                  </m:oMath>
                </a14:m>
                <a:r>
                  <a:rPr lang="ru-RU" sz="2900" dirty="0"/>
                  <a:t>                    </a:t>
                </a:r>
                <a:r>
                  <a:rPr lang="ru-RU" sz="2900" dirty="0" smtClean="0"/>
                  <a:t>                        </a:t>
                </a:r>
              </a:p>
              <a:p>
                <a:pPr marL="0" indent="358775" algn="just">
                  <a:buNone/>
                </a:pPr>
                <a:r>
                  <a:rPr lang="ru-RU" sz="2900" dirty="0"/>
                  <a:t>г</a:t>
                </a:r>
                <a:r>
                  <a:rPr lang="ru-RU" sz="2900" dirty="0" smtClean="0"/>
                  <a:t>де </a:t>
                </a:r>
                <a14:m>
                  <m:oMath xmlns:m="http://schemas.openxmlformats.org/officeDocument/2006/math">
                    <m:sSub>
                      <m:sSubPr>
                        <m:ctrlPr>
                          <a:rPr lang="ru-RU" sz="2900" i="1">
                            <a:latin typeface="Cambria Math"/>
                          </a:rPr>
                        </m:ctrlPr>
                      </m:sSubPr>
                      <m:e>
                        <m:r>
                          <a:rPr lang="ru-RU" sz="2900" i="1">
                            <a:latin typeface="Cambria Math"/>
                          </a:rPr>
                          <m:t>𝑉</m:t>
                        </m:r>
                      </m:e>
                      <m:sub>
                        <m:r>
                          <a:rPr lang="ru-RU" sz="2900" i="1">
                            <a:latin typeface="Cambria Math"/>
                          </a:rPr>
                          <m:t>𝑖</m:t>
                        </m:r>
                      </m:sub>
                    </m:sSub>
                    <m:r>
                      <a:rPr lang="ru-RU" sz="2900" i="1">
                        <a:latin typeface="Cambria Math"/>
                      </a:rPr>
                      <m:t> </m:t>
                    </m:r>
                  </m:oMath>
                </a14:m>
                <a:r>
                  <a:rPr lang="ru-RU" sz="2900" dirty="0"/>
                  <a:t>– уровень вибрации поезда, дБ, </a:t>
                </a:r>
                <a:endParaRPr lang="ru-RU" sz="2900" dirty="0" smtClean="0"/>
              </a:p>
              <a:p>
                <a:pPr marL="0" indent="358775" algn="just">
                  <a:buNone/>
                </a:pPr>
                <a:r>
                  <a:rPr lang="ru-RU" sz="2900" dirty="0" smtClean="0"/>
                  <a:t>      </a:t>
                </a:r>
                <a:r>
                  <a:rPr lang="en-US" sz="2900" dirty="0" smtClean="0"/>
                  <a:t>P</a:t>
                </a:r>
                <a:r>
                  <a:rPr lang="ru-RU" sz="2900" dirty="0"/>
                  <a:t>эл – вырабатываемая мощность одним </a:t>
                </a:r>
                <a:r>
                  <a:rPr lang="ru-RU" sz="2900" dirty="0" err="1"/>
                  <a:t>пьезомодулем</a:t>
                </a:r>
                <a:r>
                  <a:rPr lang="ru-RU" sz="2900" dirty="0"/>
                  <a:t> в </a:t>
                </a:r>
                <a:r>
                  <a:rPr lang="ru-RU" sz="2900" dirty="0" smtClean="0"/>
                  <a:t>секунду </a:t>
                </a:r>
                <a:r>
                  <a:rPr lang="ru-RU" sz="2900" dirty="0"/>
                  <a:t>пи воздействии, мВт</a:t>
                </a:r>
                <a14:m>
                  <m:oMath xmlns:m="http://schemas.openxmlformats.org/officeDocument/2006/math">
                    <m:r>
                      <a:rPr lang="ru-RU" sz="2900" i="1">
                        <a:latin typeface="Cambria Math"/>
                      </a:rPr>
                      <m:t>·сек</m:t>
                    </m:r>
                  </m:oMath>
                </a14:m>
                <a:r>
                  <a:rPr lang="ru-RU" sz="2900" dirty="0"/>
                  <a:t>; </a:t>
                </a:r>
                <a:endParaRPr lang="ru-RU" sz="2900" dirty="0" smtClean="0"/>
              </a:p>
              <a:p>
                <a:pPr marL="0" indent="358775" algn="just">
                  <a:buNone/>
                </a:pPr>
                <a:r>
                  <a:rPr lang="ru-RU" sz="2900" dirty="0" smtClean="0"/>
                  <a:t>      </a:t>
                </a:r>
                <a14:m>
                  <m:oMath xmlns:m="http://schemas.openxmlformats.org/officeDocument/2006/math">
                    <m:r>
                      <a:rPr lang="ru-RU" sz="2900" i="1">
                        <a:latin typeface="Cambria Math"/>
                      </a:rPr>
                      <m:t>𝑛</m:t>
                    </m:r>
                  </m:oMath>
                </a14:m>
                <a:r>
                  <a:rPr lang="ru-RU" sz="2900" dirty="0"/>
                  <a:t> – количество светильников, примем 6 штук, исходя из применяемого количества светильников на станциях; </a:t>
                </a:r>
                <a:endParaRPr lang="ru-RU" sz="2900" i="1" dirty="0" smtClean="0">
                  <a:latin typeface="Cambria Math"/>
                </a:endParaRPr>
              </a:p>
              <a:p>
                <a:pPr marL="0" indent="358775" algn="just">
                  <a:buNone/>
                </a:pPr>
                <a:r>
                  <a:rPr lang="ru-RU" sz="2900" dirty="0" smtClean="0"/>
                  <a:t>      </a:t>
                </a:r>
                <a14:m>
                  <m:oMath xmlns:m="http://schemas.openxmlformats.org/officeDocument/2006/math">
                    <m:r>
                      <a:rPr lang="ru-RU" sz="2900" i="1">
                        <a:latin typeface="Cambria Math"/>
                      </a:rPr>
                      <m:t>𝑡</m:t>
                    </m:r>
                  </m:oMath>
                </a14:m>
                <a:r>
                  <a:rPr lang="ru-RU" sz="2900" dirty="0"/>
                  <a:t> – время проезда поездом станции, с</a:t>
                </a:r>
                <a:r>
                  <a:rPr lang="ru-RU" sz="2900" dirty="0" smtClean="0"/>
                  <a:t>.</a:t>
                </a:r>
              </a:p>
              <a:p>
                <a:pPr marL="0" indent="0" algn="ctr">
                  <a:buNone/>
                </a:pPr>
                <a:endParaRPr lang="ru-RU" sz="2900" dirty="0"/>
              </a:p>
              <a:p>
                <a:pPr marL="0" indent="358775">
                  <a:buNone/>
                </a:pPr>
                <a:r>
                  <a:rPr lang="ru-RU" sz="2900" dirty="0"/>
                  <a:t>Мощность генерируемая проездом пассажирского поезда:</a:t>
                </a:r>
              </a:p>
              <a:p>
                <a:pPr marL="0" indent="0">
                  <a:buNone/>
                </a:pPr>
                <a:r>
                  <a:rPr lang="ru-RU" sz="2900" dirty="0" smtClean="0"/>
                  <a:t>                        </a:t>
                </a:r>
                <a14:m>
                  <m:oMath xmlns:m="http://schemas.openxmlformats.org/officeDocument/2006/math">
                    <m:sSub>
                      <m:sSubPr>
                        <m:ctrlPr>
                          <a:rPr lang="ru-RU" sz="2900" i="1">
                            <a:latin typeface="Cambria Math"/>
                          </a:rPr>
                        </m:ctrlPr>
                      </m:sSubPr>
                      <m:e>
                        <m:r>
                          <a:rPr lang="ru-RU" sz="2900" i="1">
                            <a:latin typeface="Cambria Math"/>
                          </a:rPr>
                          <m:t>𝑃</m:t>
                        </m:r>
                      </m:e>
                      <m:sub>
                        <m:r>
                          <a:rPr lang="ru-RU" sz="2900" i="1">
                            <a:latin typeface="Cambria Math"/>
                          </a:rPr>
                          <m:t>выр1 </m:t>
                        </m:r>
                      </m:sub>
                    </m:sSub>
                    <m:r>
                      <a:rPr lang="ru-RU" sz="2900" i="1">
                        <a:latin typeface="Cambria Math"/>
                      </a:rPr>
                      <m:t>=11,8·</m:t>
                    </m:r>
                    <m:r>
                      <a:rPr lang="ru-RU" sz="2900">
                        <a:latin typeface="Cambria Math"/>
                      </a:rPr>
                      <m:t>1,26</m:t>
                    </m:r>
                    <m:r>
                      <a:rPr lang="ru-RU" sz="2900" i="1">
                        <a:latin typeface="Cambria Math"/>
                      </a:rPr>
                      <m:t>·</m:t>
                    </m:r>
                    <m:sSup>
                      <m:sSupPr>
                        <m:ctrlPr>
                          <a:rPr lang="ru-RU" sz="2900" i="1">
                            <a:latin typeface="Cambria Math"/>
                          </a:rPr>
                        </m:ctrlPr>
                      </m:sSupPr>
                      <m:e>
                        <m:r>
                          <a:rPr lang="ru-RU" sz="2900" i="1">
                            <a:latin typeface="Cambria Math"/>
                          </a:rPr>
                          <m:t>10</m:t>
                        </m:r>
                      </m:e>
                      <m:sup>
                        <m:r>
                          <a:rPr lang="ru-RU" sz="2900" i="1">
                            <a:latin typeface="Cambria Math"/>
                          </a:rPr>
                          <m:t>−3</m:t>
                        </m:r>
                      </m:sup>
                    </m:sSup>
                    <m:r>
                      <a:rPr lang="ru-RU" sz="2900" i="1">
                        <a:latin typeface="Cambria Math"/>
                      </a:rPr>
                      <m:t>·420=6,24</m:t>
                    </m:r>
                  </m:oMath>
                </a14:m>
                <a:r>
                  <a:rPr lang="ru-RU" sz="2900" dirty="0"/>
                  <a:t> Вт; </a:t>
                </a:r>
                <a:endParaRPr lang="ru-RU" sz="2900" dirty="0" smtClean="0"/>
              </a:p>
              <a:p>
                <a:pPr marL="0" indent="0">
                  <a:buNone/>
                </a:pPr>
                <a:endParaRPr lang="ru-RU" sz="2900" dirty="0"/>
              </a:p>
              <a:p>
                <a:pPr marL="0" indent="358775">
                  <a:buNone/>
                </a:pPr>
                <a:r>
                  <a:rPr lang="ru-RU" sz="2900" dirty="0"/>
                  <a:t>Мощность генерируемая проездом </a:t>
                </a:r>
                <a:r>
                  <a:rPr lang="ru-RU" sz="2900" dirty="0" smtClean="0"/>
                  <a:t>грузового </a:t>
                </a:r>
                <a:r>
                  <a:rPr lang="ru-RU" sz="2900" dirty="0"/>
                  <a:t>поезда:     </a:t>
                </a:r>
              </a:p>
              <a:p>
                <a:pPr marL="0" indent="0">
                  <a:buNone/>
                </a:pPr>
                <a:r>
                  <a:rPr lang="ru-RU" sz="2900" dirty="0" smtClean="0"/>
                  <a:t>                       </a:t>
                </a:r>
                <a14:m>
                  <m:oMath xmlns:m="http://schemas.openxmlformats.org/officeDocument/2006/math">
                    <m:sSub>
                      <m:sSubPr>
                        <m:ctrlPr>
                          <a:rPr lang="ru-RU" sz="2900" i="1">
                            <a:latin typeface="Cambria Math"/>
                          </a:rPr>
                        </m:ctrlPr>
                      </m:sSubPr>
                      <m:e>
                        <m:r>
                          <a:rPr lang="ru-RU" sz="2900" i="1">
                            <a:latin typeface="Cambria Math"/>
                          </a:rPr>
                          <m:t>𝑃</m:t>
                        </m:r>
                      </m:e>
                      <m:sub>
                        <m:r>
                          <a:rPr lang="ru-RU" sz="2900" i="1">
                            <a:latin typeface="Cambria Math"/>
                          </a:rPr>
                          <m:t>выр2 </m:t>
                        </m:r>
                      </m:sub>
                    </m:sSub>
                    <m:r>
                      <a:rPr lang="ru-RU" sz="2900" i="1">
                        <a:latin typeface="Cambria Math"/>
                      </a:rPr>
                      <m:t>=31,5·</m:t>
                    </m:r>
                    <m:r>
                      <a:rPr lang="ru-RU" sz="2900">
                        <a:latin typeface="Cambria Math"/>
                      </a:rPr>
                      <m:t>1,26</m:t>
                    </m:r>
                    <m:r>
                      <a:rPr lang="ru-RU" sz="2900" i="1">
                        <a:latin typeface="Cambria Math"/>
                      </a:rPr>
                      <m:t>·</m:t>
                    </m:r>
                    <m:sSup>
                      <m:sSupPr>
                        <m:ctrlPr>
                          <a:rPr lang="ru-RU" sz="2900" i="1">
                            <a:latin typeface="Cambria Math"/>
                          </a:rPr>
                        </m:ctrlPr>
                      </m:sSupPr>
                      <m:e>
                        <m:r>
                          <a:rPr lang="ru-RU" sz="2900" i="1">
                            <a:latin typeface="Cambria Math"/>
                          </a:rPr>
                          <m:t>10</m:t>
                        </m:r>
                      </m:e>
                      <m:sup>
                        <m:r>
                          <a:rPr lang="ru-RU" sz="2900" i="1">
                            <a:latin typeface="Cambria Math"/>
                          </a:rPr>
                          <m:t>−3</m:t>
                        </m:r>
                      </m:sup>
                    </m:sSup>
                    <m:r>
                      <a:rPr lang="ru-RU" sz="2900" i="1">
                        <a:latin typeface="Cambria Math"/>
                      </a:rPr>
                      <m:t>·300=11,</m:t>
                    </m:r>
                  </m:oMath>
                </a14:m>
                <a:r>
                  <a:rPr lang="ru-RU" sz="2900" dirty="0"/>
                  <a:t>907 Вт.                   </a:t>
                </a:r>
                <a:endParaRPr lang="ru-RU" sz="2900" dirty="0" smtClean="0"/>
              </a:p>
              <a:p>
                <a:pPr marL="0" indent="0">
                  <a:buNone/>
                </a:pPr>
                <a:r>
                  <a:rPr lang="ru-RU" dirty="0" smtClean="0"/>
                  <a:t>                                                       </a:t>
                </a:r>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971600" y="764704"/>
                <a:ext cx="7488832" cy="5472608"/>
              </a:xfrm>
              <a:blipFill>
                <a:blip r:embed="rId2"/>
                <a:stretch>
                  <a:fillRect l="-407" r="-407"/>
                </a:stretch>
              </a:blipFill>
            </p:spPr>
            <p:txBody>
              <a:bodyPr/>
              <a:lstStyle/>
              <a:p>
                <a:r>
                  <a:rPr lang="ru-RU">
                    <a:noFill/>
                  </a:rPr>
                  <a:t> </a:t>
                </a:r>
              </a:p>
            </p:txBody>
          </p:sp>
        </mc:Fallback>
      </mc:AlternateContent>
    </p:spTree>
    <p:extLst>
      <p:ext uri="{BB962C8B-B14F-4D97-AF65-F5344CB8AC3E}">
        <p14:creationId xmlns:p14="http://schemas.microsoft.com/office/powerpoint/2010/main" val="238126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99592" y="908720"/>
                <a:ext cx="7344816" cy="5184576"/>
              </a:xfrm>
            </p:spPr>
            <p:txBody>
              <a:bodyPr>
                <a:normAutofit fontScale="62500" lnSpcReduction="20000"/>
              </a:bodyPr>
              <a:lstStyle/>
              <a:p>
                <a:pPr marL="0" indent="358775">
                  <a:buNone/>
                </a:pPr>
                <a:r>
                  <a:rPr lang="ru-RU" dirty="0"/>
                  <a:t>Суммарную выработку всеми поездами, проходящими через данную станцию, найдем по формуле</a:t>
                </a:r>
                <a:r>
                  <a:rPr lang="ru-RU" dirty="0" smtClean="0"/>
                  <a:t>:</a:t>
                </a:r>
                <a:endParaRPr lang="ru-RU" dirty="0"/>
              </a:p>
              <a:p>
                <a:pPr marL="0" indent="0" algn="ctr">
                  <a:buNone/>
                </a:pPr>
                <a:r>
                  <a:rPr lang="ru-RU" dirty="0" smtClean="0"/>
                  <a:t>                                      </a:t>
                </a:r>
                <a14:m>
                  <m:oMath xmlns:m="http://schemas.openxmlformats.org/officeDocument/2006/math">
                    <m:sSub>
                      <m:sSubPr>
                        <m:ctrlPr>
                          <a:rPr lang="ru-RU" i="1">
                            <a:latin typeface="Cambria Math"/>
                          </a:rPr>
                        </m:ctrlPr>
                      </m:sSubPr>
                      <m:e>
                        <m:r>
                          <a:rPr lang="ru-RU" i="1">
                            <a:latin typeface="Cambria Math"/>
                          </a:rPr>
                          <m:t>𝑃</m:t>
                        </m:r>
                      </m:e>
                      <m:sub>
                        <m:r>
                          <a:rPr lang="ru-RU" i="1">
                            <a:latin typeface="Cambria Math"/>
                          </a:rPr>
                          <m:t>сум </m:t>
                        </m:r>
                      </m:sub>
                    </m:sSub>
                    <m:r>
                      <a:rPr lang="ru-RU" i="1">
                        <a:latin typeface="Cambria Math"/>
                      </a:rPr>
                      <m:t>=</m:t>
                    </m:r>
                    <m:sSub>
                      <m:sSubPr>
                        <m:ctrlPr>
                          <a:rPr lang="ru-RU" i="1">
                            <a:latin typeface="Cambria Math"/>
                          </a:rPr>
                        </m:ctrlPr>
                      </m:sSubPr>
                      <m:e>
                        <m:r>
                          <a:rPr lang="ru-RU" i="1">
                            <a:latin typeface="Cambria Math"/>
                          </a:rPr>
                          <m:t>𝑃</m:t>
                        </m:r>
                      </m:e>
                      <m:sub>
                        <m:r>
                          <a:rPr lang="ru-RU" i="1">
                            <a:latin typeface="Cambria Math"/>
                          </a:rPr>
                          <m:t>выр1 </m:t>
                        </m:r>
                      </m:sub>
                    </m:sSub>
                    <m:r>
                      <a:rPr lang="ru-RU" i="1" smtClean="0">
                        <a:latin typeface="Cambria Math"/>
                      </a:rPr>
                      <m:t>·</m:t>
                    </m:r>
                    <m:r>
                      <a:rPr lang="en-US" i="1">
                        <a:latin typeface="Cambria Math"/>
                      </a:rPr>
                      <m:t>𝑛</m:t>
                    </m:r>
                    <m:r>
                      <a:rPr lang="ru-RU" i="1">
                        <a:latin typeface="Cambria Math"/>
                      </a:rPr>
                      <m:t>1+</m:t>
                    </m:r>
                    <m:sSub>
                      <m:sSubPr>
                        <m:ctrlPr>
                          <a:rPr lang="ru-RU" i="1">
                            <a:latin typeface="Cambria Math"/>
                          </a:rPr>
                        </m:ctrlPr>
                      </m:sSubPr>
                      <m:e>
                        <m:r>
                          <a:rPr lang="ru-RU" i="1">
                            <a:latin typeface="Cambria Math"/>
                          </a:rPr>
                          <m:t>𝑃</m:t>
                        </m:r>
                      </m:e>
                      <m:sub>
                        <m:r>
                          <a:rPr lang="ru-RU" i="1">
                            <a:latin typeface="Cambria Math"/>
                          </a:rPr>
                          <m:t>выр2 </m:t>
                        </m:r>
                      </m:sub>
                    </m:sSub>
                    <m:r>
                      <a:rPr lang="ru-RU" i="1">
                        <a:latin typeface="Cambria Math"/>
                      </a:rPr>
                      <m:t>·</m:t>
                    </m:r>
                    <m:r>
                      <a:rPr lang="en-US" i="1">
                        <a:latin typeface="Cambria Math"/>
                      </a:rPr>
                      <m:t>𝑛</m:t>
                    </m:r>
                    <m:r>
                      <a:rPr lang="ru-RU" i="1">
                        <a:latin typeface="Cambria Math"/>
                      </a:rPr>
                      <m:t>2</m:t>
                    </m:r>
                  </m:oMath>
                </a14:m>
                <a:r>
                  <a:rPr lang="ru-RU" dirty="0"/>
                  <a:t>                                            </a:t>
                </a:r>
              </a:p>
              <a:p>
                <a:pPr marL="0" indent="0">
                  <a:buNone/>
                </a:pPr>
                <a:endParaRPr lang="ru-RU" dirty="0" smtClean="0"/>
              </a:p>
              <a:p>
                <a:pPr marL="0" indent="358775">
                  <a:buNone/>
                </a:pPr>
                <a:r>
                  <a:rPr lang="ru-RU" dirty="0" smtClean="0"/>
                  <a:t>где </a:t>
                </a:r>
                <a:r>
                  <a:rPr lang="en-US" dirty="0"/>
                  <a:t>n</a:t>
                </a:r>
                <a:r>
                  <a:rPr lang="ru-RU" dirty="0"/>
                  <a:t>1 и </a:t>
                </a:r>
                <a:r>
                  <a:rPr lang="en-US" dirty="0"/>
                  <a:t>n</a:t>
                </a:r>
                <a:r>
                  <a:rPr lang="ru-RU" dirty="0"/>
                  <a:t>2 – количество поездов проходящих через станцию, 25 пассажирских и 15 грузовых в сутки</a:t>
                </a:r>
                <a:r>
                  <a:rPr lang="ru-RU" dirty="0" smtClean="0"/>
                  <a:t>.</a:t>
                </a:r>
                <a:endParaRPr lang="ru-RU" dirty="0"/>
              </a:p>
              <a:p>
                <a:pPr marL="0" indent="0">
                  <a:buNone/>
                </a:pPr>
                <a:r>
                  <a:rPr lang="ru-RU" dirty="0" smtClean="0"/>
                  <a:t>                                 </a:t>
                </a:r>
                <a14:m>
                  <m:oMath xmlns:m="http://schemas.openxmlformats.org/officeDocument/2006/math">
                    <m:sSub>
                      <m:sSubPr>
                        <m:ctrlPr>
                          <a:rPr lang="ru-RU" i="1">
                            <a:latin typeface="Cambria Math"/>
                          </a:rPr>
                        </m:ctrlPr>
                      </m:sSubPr>
                      <m:e>
                        <m:r>
                          <a:rPr lang="ru-RU" i="1">
                            <a:latin typeface="Cambria Math"/>
                          </a:rPr>
                          <m:t>𝑃</m:t>
                        </m:r>
                      </m:e>
                      <m:sub>
                        <m:r>
                          <a:rPr lang="ru-RU" i="1">
                            <a:latin typeface="Cambria Math"/>
                          </a:rPr>
                          <m:t>сум </m:t>
                        </m:r>
                      </m:sub>
                    </m:sSub>
                    <m:r>
                      <a:rPr lang="ru-RU" i="1">
                        <a:latin typeface="Cambria Math"/>
                      </a:rPr>
                      <m:t>=6,24·</m:t>
                    </m:r>
                    <m:r>
                      <a:rPr lang="en-US" i="1">
                        <a:latin typeface="Cambria Math"/>
                      </a:rPr>
                      <m:t>25+</m:t>
                    </m:r>
                    <m:r>
                      <a:rPr lang="ru-RU" i="1">
                        <a:latin typeface="Cambria Math"/>
                      </a:rPr>
                      <m:t>11,907·</m:t>
                    </m:r>
                    <m:r>
                      <a:rPr lang="en-US" i="1">
                        <a:latin typeface="Cambria Math"/>
                      </a:rPr>
                      <m:t>15=334,605 </m:t>
                    </m:r>
                  </m:oMath>
                </a14:m>
                <a:r>
                  <a:rPr lang="ru-RU" dirty="0"/>
                  <a:t> Вт</a:t>
                </a:r>
                <a:r>
                  <a:rPr lang="ru-RU" dirty="0" smtClean="0"/>
                  <a:t>.</a:t>
                </a:r>
              </a:p>
              <a:p>
                <a:pPr marL="0" indent="0">
                  <a:buNone/>
                </a:pPr>
                <a:endParaRPr lang="ru-RU" dirty="0"/>
              </a:p>
              <a:p>
                <a:pPr marL="0" indent="358775">
                  <a:buNone/>
                </a:pPr>
                <a:r>
                  <a:rPr lang="ru-RU" dirty="0"/>
                  <a:t>Суммарные затраты мощности на освещение станции во время прохода поездов через станцию, с учетом работы освещения только во время прохода поезда, найдём по формуле</a:t>
                </a:r>
                <a:r>
                  <a:rPr lang="ru-RU" dirty="0" smtClean="0"/>
                  <a:t>:</a:t>
                </a:r>
              </a:p>
              <a:p>
                <a:pPr marL="0" indent="0">
                  <a:buNone/>
                </a:pPr>
                <a:endParaRPr lang="ru-RU" dirty="0"/>
              </a:p>
              <a:p>
                <a:pPr marL="0" indent="0" algn="ctr">
                  <a:buNone/>
                </a:pPr>
                <a14:m>
                  <m:oMath xmlns:m="http://schemas.openxmlformats.org/officeDocument/2006/math">
                    <m:sSub>
                      <m:sSubPr>
                        <m:ctrlPr>
                          <a:rPr lang="ru-RU" i="1">
                            <a:latin typeface="Cambria Math"/>
                          </a:rPr>
                        </m:ctrlPr>
                      </m:sSubPr>
                      <m:e>
                        <m:r>
                          <a:rPr lang="ru-RU" i="1">
                            <a:latin typeface="Cambria Math"/>
                          </a:rPr>
                          <m:t>𝑃</m:t>
                        </m:r>
                      </m:e>
                      <m:sub>
                        <m:r>
                          <a:rPr lang="ru-RU" i="1">
                            <a:latin typeface="Cambria Math"/>
                          </a:rPr>
                          <m:t>осв</m:t>
                        </m:r>
                      </m:sub>
                    </m:sSub>
                    <m:r>
                      <a:rPr lang="ru-RU" i="1">
                        <a:latin typeface="Cambria Math"/>
                      </a:rPr>
                      <m:t>=</m:t>
                    </m:r>
                    <m:sSub>
                      <m:sSubPr>
                        <m:ctrlPr>
                          <a:rPr lang="ru-RU" i="1">
                            <a:latin typeface="Cambria Math"/>
                          </a:rPr>
                        </m:ctrlPr>
                      </m:sSubPr>
                      <m:e>
                        <m:r>
                          <a:rPr lang="ru-RU" i="1">
                            <a:latin typeface="Cambria Math"/>
                          </a:rPr>
                          <m:t>𝑃</m:t>
                        </m:r>
                      </m:e>
                      <m:sub>
                        <m:r>
                          <a:rPr lang="ru-RU" i="1">
                            <a:latin typeface="Cambria Math"/>
                          </a:rPr>
                          <m:t>сум</m:t>
                        </m:r>
                      </m:sub>
                    </m:sSub>
                    <m:r>
                      <a:rPr lang="ru-RU" i="1">
                        <a:latin typeface="Cambria Math"/>
                      </a:rPr>
                      <m:t>·</m:t>
                    </m:r>
                    <m:f>
                      <m:fPr>
                        <m:ctrlPr>
                          <a:rPr lang="ru-RU" i="1">
                            <a:latin typeface="Cambria Math"/>
                          </a:rPr>
                        </m:ctrlPr>
                      </m:fPr>
                      <m:num>
                        <m:r>
                          <a:rPr lang="ru-RU" i="1">
                            <a:latin typeface="Cambria Math"/>
                          </a:rPr>
                          <m:t>𝑡</m:t>
                        </m:r>
                        <m:r>
                          <a:rPr lang="ru-RU" i="1">
                            <a:latin typeface="Cambria Math"/>
                          </a:rPr>
                          <m:t>1·</m:t>
                        </m:r>
                        <m:r>
                          <a:rPr lang="en-US" i="1">
                            <a:latin typeface="Cambria Math"/>
                          </a:rPr>
                          <m:t>𝑛</m:t>
                        </m:r>
                        <m:r>
                          <a:rPr lang="ru-RU" i="1">
                            <a:latin typeface="Cambria Math"/>
                          </a:rPr>
                          <m:t>1+</m:t>
                        </m:r>
                        <m:r>
                          <a:rPr lang="ru-RU" i="1">
                            <a:latin typeface="Cambria Math"/>
                          </a:rPr>
                          <m:t>𝑡</m:t>
                        </m:r>
                        <m:r>
                          <a:rPr lang="ru-RU" i="1">
                            <a:latin typeface="Cambria Math"/>
                          </a:rPr>
                          <m:t>2·</m:t>
                        </m:r>
                        <m:r>
                          <a:rPr lang="en-US" i="1">
                            <a:latin typeface="Cambria Math"/>
                          </a:rPr>
                          <m:t>𝑛</m:t>
                        </m:r>
                        <m:r>
                          <a:rPr lang="ru-RU" i="1">
                            <a:latin typeface="Cambria Math"/>
                          </a:rPr>
                          <m:t>2</m:t>
                        </m:r>
                      </m:num>
                      <m:den>
                        <m:r>
                          <a:rPr lang="ru-RU" i="1">
                            <a:latin typeface="Cambria Math"/>
                          </a:rPr>
                          <m:t>3600</m:t>
                        </m:r>
                      </m:den>
                    </m:f>
                  </m:oMath>
                </a14:m>
                <a:r>
                  <a:rPr lang="ru-RU" dirty="0"/>
                  <a:t>, </a:t>
                </a:r>
                <a:r>
                  <a:rPr lang="ru-RU" dirty="0" smtClean="0"/>
                  <a:t>кВт</a:t>
                </a:r>
                <a14:m>
                  <m:oMath xmlns:m="http://schemas.openxmlformats.org/officeDocument/2006/math">
                    <m:r>
                      <a:rPr lang="ru-RU" i="1">
                        <a:latin typeface="Cambria Math"/>
                      </a:rPr>
                      <m:t>·ч</m:t>
                    </m:r>
                  </m:oMath>
                </a14:m>
                <a:r>
                  <a:rPr lang="ru-RU" dirty="0"/>
                  <a:t> </a:t>
                </a:r>
                <a:r>
                  <a:rPr lang="ru-RU" dirty="0" smtClean="0"/>
                  <a:t>                                           </a:t>
                </a:r>
              </a:p>
              <a:p>
                <a:pPr marL="0" indent="0">
                  <a:buNone/>
                </a:pPr>
                <a:endParaRPr lang="ru-RU" i="1" dirty="0">
                  <a:latin typeface="Cambria Math"/>
                </a:endParaRPr>
              </a:p>
              <a:p>
                <a:pPr marL="0" indent="0">
                  <a:buNone/>
                </a:pPr>
                <a:r>
                  <a:rPr lang="ru-RU" dirty="0" smtClean="0"/>
                  <a:t>                                           </a:t>
                </a:r>
                <a14:m>
                  <m:oMath xmlns:m="http://schemas.openxmlformats.org/officeDocument/2006/math">
                    <m:sSub>
                      <m:sSubPr>
                        <m:ctrlPr>
                          <a:rPr lang="ru-RU" i="1">
                            <a:latin typeface="Cambria Math"/>
                          </a:rPr>
                        </m:ctrlPr>
                      </m:sSubPr>
                      <m:e>
                        <m:r>
                          <a:rPr lang="ru-RU" i="1">
                            <a:latin typeface="Cambria Math"/>
                          </a:rPr>
                          <m:t>𝑃</m:t>
                        </m:r>
                      </m:e>
                      <m:sub>
                        <m:r>
                          <a:rPr lang="ru-RU" i="1">
                            <a:latin typeface="Cambria Math"/>
                          </a:rPr>
                          <m:t>осв</m:t>
                        </m:r>
                      </m:sub>
                    </m:sSub>
                    <m:r>
                      <a:rPr lang="ru-RU" i="1">
                        <a:latin typeface="Cambria Math"/>
                      </a:rPr>
                      <m:t>=30·</m:t>
                    </m:r>
                    <m:f>
                      <m:fPr>
                        <m:ctrlPr>
                          <a:rPr lang="ru-RU" i="1">
                            <a:latin typeface="Cambria Math"/>
                          </a:rPr>
                        </m:ctrlPr>
                      </m:fPr>
                      <m:num>
                        <m:r>
                          <a:rPr lang="ru-RU" i="1">
                            <a:latin typeface="Cambria Math"/>
                          </a:rPr>
                          <m:t>420·25+300·15</m:t>
                        </m:r>
                      </m:num>
                      <m:den>
                        <m:r>
                          <a:rPr lang="ru-RU" i="1">
                            <a:latin typeface="Cambria Math"/>
                          </a:rPr>
                          <m:t>3600</m:t>
                        </m:r>
                      </m:den>
                    </m:f>
                    <m:r>
                      <a:rPr lang="ru-RU" i="1">
                        <a:latin typeface="Cambria Math"/>
                      </a:rPr>
                      <m:t>=</m:t>
                    </m:r>
                  </m:oMath>
                </a14:m>
                <a:r>
                  <a:rPr lang="ru-RU" dirty="0"/>
                  <a:t>125 Вт.   </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99592" y="908720"/>
                <a:ext cx="7344816" cy="5184576"/>
              </a:xfrm>
              <a:blipFill>
                <a:blip r:embed="rId2"/>
                <a:stretch>
                  <a:fillRect l="-332" t="-1058"/>
                </a:stretch>
              </a:blipFill>
            </p:spPr>
            <p:txBody>
              <a:bodyPr/>
              <a:lstStyle/>
              <a:p>
                <a:r>
                  <a:rPr lang="ru-RU">
                    <a:noFill/>
                  </a:rPr>
                  <a:t> </a:t>
                </a:r>
              </a:p>
            </p:txBody>
          </p:sp>
        </mc:Fallback>
      </mc:AlternateContent>
    </p:spTree>
    <p:extLst>
      <p:ext uri="{BB962C8B-B14F-4D97-AF65-F5344CB8AC3E}">
        <p14:creationId xmlns:p14="http://schemas.microsoft.com/office/powerpoint/2010/main" val="136194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Объект 2"/>
          <p:cNvSpPr>
            <a:spLocks noGrp="1"/>
          </p:cNvSpPr>
          <p:nvPr>
            <p:ph idx="1"/>
          </p:nvPr>
        </p:nvSpPr>
        <p:spPr>
          <a:xfrm>
            <a:off x="899592" y="1700808"/>
            <a:ext cx="7416824" cy="4392488"/>
          </a:xfrm>
        </p:spPr>
        <p:txBody>
          <a:bodyPr>
            <a:normAutofit fontScale="92500" lnSpcReduction="10000"/>
          </a:bodyPr>
          <a:lstStyle/>
          <a:p>
            <a:pPr marL="0" indent="0" algn="just">
              <a:buNone/>
            </a:pPr>
            <a:endParaRPr lang="ru-RU" dirty="0" smtClean="0"/>
          </a:p>
          <a:p>
            <a:pPr marL="0" indent="0" algn="just">
              <a:buNone/>
            </a:pPr>
            <a:r>
              <a:rPr lang="ru-RU" dirty="0" smtClean="0"/>
              <a:t>      Результаты</a:t>
            </a:r>
            <a:r>
              <a:rPr lang="ru-RU" dirty="0"/>
              <a:t>, полученные в работе, можно применять как на этапе проектирования, конструирования новых станций, так и в процессе эксплуатации уже существующих.</a:t>
            </a:r>
          </a:p>
          <a:p>
            <a:pPr marL="0" indent="0" algn="just">
              <a:buNone/>
            </a:pPr>
            <a:r>
              <a:rPr lang="ru-RU" dirty="0" smtClean="0"/>
              <a:t>      По расчетам эффективности применения </a:t>
            </a:r>
            <a:r>
              <a:rPr lang="ru-RU" dirty="0" err="1" smtClean="0"/>
              <a:t>пьезомодулей</a:t>
            </a:r>
            <a:r>
              <a:rPr lang="ru-RU" dirty="0" smtClean="0"/>
              <a:t> на железной дороге, получили значительную экономию энергии для небольшого участка пути, из чего следуют хорошие </a:t>
            </a:r>
            <a:r>
              <a:rPr lang="ru-RU" dirty="0"/>
              <a:t>перспективы</a:t>
            </a:r>
            <a:r>
              <a:rPr lang="ru-RU" dirty="0" smtClean="0"/>
              <a:t>.</a:t>
            </a:r>
          </a:p>
          <a:p>
            <a:pPr marL="0" indent="0" algn="just">
              <a:buNone/>
            </a:pPr>
            <a:r>
              <a:rPr lang="ru-RU" dirty="0" smtClean="0"/>
              <a:t>       </a:t>
            </a:r>
            <a:r>
              <a:rPr lang="ru-RU" dirty="0" err="1" smtClean="0"/>
              <a:t>Пьезомодули</a:t>
            </a:r>
            <a:r>
              <a:rPr lang="ru-RU" dirty="0" smtClean="0"/>
              <a:t> </a:t>
            </a:r>
            <a:r>
              <a:rPr lang="ru-RU" dirty="0"/>
              <a:t>имеют большой потенциал в  </a:t>
            </a:r>
            <a:r>
              <a:rPr lang="ru-RU" dirty="0" smtClean="0"/>
              <a:t>                      области </a:t>
            </a:r>
            <a:r>
              <a:rPr lang="ru-RU" dirty="0"/>
              <a:t>выработки и экономии электрической энергии. Однако для раскрытия всего их потенциала требуется ещё несколько лет </a:t>
            </a:r>
            <a:r>
              <a:rPr lang="ru-RU" dirty="0" smtClean="0"/>
              <a:t>работы.</a:t>
            </a:r>
          </a:p>
        </p:txBody>
      </p:sp>
    </p:spTree>
    <p:extLst>
      <p:ext uri="{BB962C8B-B14F-4D97-AF65-F5344CB8AC3E}">
        <p14:creationId xmlns:p14="http://schemas.microsoft.com/office/powerpoint/2010/main" val="3281266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lstStyle/>
          <a:p>
            <a:r>
              <a:rPr lang="ru-RU" dirty="0" smtClean="0"/>
              <a:t>Спасибо за внимание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en-US" sz="2800" b="1" dirty="0" smtClean="0"/>
              <a:t>           </a:t>
            </a:r>
            <a:r>
              <a:rPr lang="ru-RU" sz="2800" b="1" dirty="0" smtClean="0"/>
              <a:t>Цель работы</a:t>
            </a:r>
            <a:r>
              <a:rPr lang="ru-RU" sz="2800" dirty="0" smtClean="0"/>
              <a:t> </a:t>
            </a:r>
            <a:r>
              <a:rPr lang="en-US" sz="2800" dirty="0" smtClean="0"/>
              <a:t/>
            </a:r>
            <a:br>
              <a:rPr lang="en-US" sz="2800" dirty="0" smtClean="0"/>
            </a:br>
            <a:r>
              <a:rPr lang="ru-RU" sz="2800" dirty="0" smtClean="0"/>
              <a:t>Эффективность </a:t>
            </a:r>
            <a:r>
              <a:rPr lang="ru-RU" sz="2800" dirty="0"/>
              <a:t>применения Пьезоэлектрических модулей на железных дорогах Республики Беларусь</a:t>
            </a:r>
            <a:r>
              <a:rPr lang="ru-RU" sz="2800" dirty="0" smtClean="0"/>
              <a:t>.</a:t>
            </a:r>
            <a:r>
              <a:rPr lang="ru-RU" sz="2400" dirty="0"/>
              <a:t/>
            </a:r>
            <a:br>
              <a:rPr lang="ru-RU" sz="2400" dirty="0"/>
            </a:br>
            <a:r>
              <a:rPr lang="ru-RU" sz="2400" dirty="0" smtClean="0"/>
              <a:t/>
            </a:r>
            <a:br>
              <a:rPr lang="ru-RU" sz="2400" dirty="0" smtClean="0"/>
            </a:br>
            <a:r>
              <a:rPr lang="en-US" sz="2800" dirty="0" smtClean="0"/>
              <a:t/>
            </a:r>
            <a:br>
              <a:rPr lang="en-US" sz="2800" dirty="0" smtClean="0"/>
            </a:br>
            <a:r>
              <a:rPr lang="ru-RU" sz="2800" b="1" dirty="0"/>
              <a:t>Задачи </a:t>
            </a:r>
            <a:r>
              <a:rPr lang="ru-RU" sz="2800" b="1" dirty="0" smtClean="0"/>
              <a:t>исследований</a:t>
            </a:r>
            <a:r>
              <a:rPr lang="ru-RU" sz="2800" dirty="0"/>
              <a:t/>
            </a:r>
            <a:br>
              <a:rPr lang="ru-RU" sz="2800" dirty="0"/>
            </a:br>
            <a:r>
              <a:rPr lang="ru-RU" sz="2800" dirty="0"/>
              <a:t>1. </a:t>
            </a:r>
            <a:r>
              <a:rPr lang="ru-RU" sz="2400" dirty="0" smtClean="0"/>
              <a:t>Исследование </a:t>
            </a:r>
            <a:r>
              <a:rPr lang="ru-RU" sz="2400" dirty="0"/>
              <a:t>пьезоэлектрических модулей </a:t>
            </a:r>
            <a:r>
              <a:rPr lang="ru-RU" sz="2400" dirty="0" smtClean="0"/>
              <a:t/>
            </a:r>
            <a:br>
              <a:rPr lang="ru-RU" sz="2400" dirty="0" smtClean="0"/>
            </a:br>
            <a:r>
              <a:rPr lang="ru-RU" sz="2400" dirty="0" smtClean="0"/>
              <a:t>как </a:t>
            </a:r>
            <a:r>
              <a:rPr lang="ru-RU" sz="2400" dirty="0"/>
              <a:t>источников энергии</a:t>
            </a:r>
            <a:r>
              <a:rPr lang="ru-RU" sz="2800" dirty="0" smtClean="0"/>
              <a:t>.</a:t>
            </a:r>
            <a:r>
              <a:rPr lang="ru-RU" sz="2800" dirty="0"/>
              <a:t/>
            </a:r>
            <a:br>
              <a:rPr lang="ru-RU" sz="2800" dirty="0"/>
            </a:br>
            <a:r>
              <a:rPr lang="ru-RU" sz="2800" dirty="0"/>
              <a:t>2. </a:t>
            </a:r>
            <a:r>
              <a:rPr lang="ru-RU" sz="2800" dirty="0" smtClean="0"/>
              <a:t>Исследование </a:t>
            </a:r>
            <a:r>
              <a:rPr lang="ru-RU" sz="2800" dirty="0"/>
              <a:t>возможности применения </a:t>
            </a:r>
            <a:r>
              <a:rPr lang="ru-RU" sz="2800" dirty="0" smtClean="0"/>
              <a:t>пьезоэлектрических </a:t>
            </a:r>
            <a:r>
              <a:rPr lang="ru-RU" sz="2800" dirty="0"/>
              <a:t>модулей  для выработки электрической энергии на железной дороге</a:t>
            </a:r>
            <a:r>
              <a:rPr lang="ru-RU" sz="2800" dirty="0" smtClean="0"/>
              <a:t>.</a:t>
            </a:r>
            <a:r>
              <a:rPr lang="ru-RU" sz="2800" dirty="0"/>
              <a:t/>
            </a:r>
            <a:br>
              <a:rPr lang="ru-RU" sz="2800" dirty="0"/>
            </a:br>
            <a:r>
              <a:rPr lang="ru-RU" sz="2800" dirty="0" smtClean="0"/>
              <a:t>3. </a:t>
            </a:r>
            <a:r>
              <a:rPr lang="ru-RU" sz="2400" dirty="0" smtClean="0"/>
              <a:t>Оценка </a:t>
            </a:r>
            <a:r>
              <a:rPr lang="ru-RU" sz="2400" dirty="0"/>
              <a:t>эффективности применения </a:t>
            </a:r>
            <a:r>
              <a:rPr lang="ru-RU" sz="2400" dirty="0" smtClean="0"/>
              <a:t/>
            </a:r>
            <a:br>
              <a:rPr lang="ru-RU" sz="2400" dirty="0" smtClean="0"/>
            </a:br>
            <a:r>
              <a:rPr lang="ru-RU" sz="2400" dirty="0" smtClean="0"/>
              <a:t>пьезоэлектрических </a:t>
            </a:r>
            <a:r>
              <a:rPr lang="ru-RU" sz="2400" dirty="0"/>
              <a:t>модулей на железных дорогах</a:t>
            </a:r>
            <a:r>
              <a:rPr lang="ru-RU" sz="2800" dirty="0" smtClean="0"/>
              <a:t>.</a:t>
            </a:r>
            <a:r>
              <a:rPr lang="en-US" sz="2800" dirty="0" smtClean="0"/>
              <a:t/>
            </a:r>
            <a:br>
              <a:rPr lang="en-US" sz="2800" dirty="0" smtClean="0"/>
            </a:br>
            <a:r>
              <a:rPr lang="en-US" sz="2800" dirty="0"/>
              <a:t/>
            </a:r>
            <a:br>
              <a:rPr lang="en-US" sz="2800" dirty="0"/>
            </a:br>
            <a:endParaRPr lang="ru-RU" sz="2800" dirty="0"/>
          </a:p>
        </p:txBody>
      </p:sp>
      <p:sp>
        <p:nvSpPr>
          <p:cNvPr id="4" name="Заголовок 1"/>
          <p:cNvSpPr txBox="1">
            <a:spLocks/>
          </p:cNvSpPr>
          <p:nvPr/>
        </p:nvSpPr>
        <p:spPr>
          <a:xfrm>
            <a:off x="539552" y="1268760"/>
            <a:ext cx="8229600" cy="28083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Внешний вид </a:t>
            </a:r>
            <a:r>
              <a:rPr lang="ru-RU" sz="2400" dirty="0" err="1"/>
              <a:t>пьезомодуля</a:t>
            </a:r>
            <a:r>
              <a:rPr lang="ru-RU" sz="2400" dirty="0"/>
              <a:t> типа </a:t>
            </a:r>
            <a:r>
              <a:rPr lang="en-US" sz="2400" dirty="0" err="1"/>
              <a:t>Piezo</a:t>
            </a:r>
            <a:r>
              <a:rPr lang="ru-RU" sz="2400" dirty="0"/>
              <a:t>-</a:t>
            </a:r>
            <a:r>
              <a:rPr lang="en-US" sz="2400" dirty="0" err="1"/>
              <a:t>Mems</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095191"/>
            <a:ext cx="3626754" cy="271656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132856"/>
            <a:ext cx="3465929" cy="2641236"/>
          </a:xfrm>
          <a:prstGeom prst="rect">
            <a:avLst/>
          </a:prstGeom>
        </p:spPr>
      </p:pic>
    </p:spTree>
    <p:extLst>
      <p:ext uri="{BB962C8B-B14F-4D97-AF65-F5344CB8AC3E}">
        <p14:creationId xmlns:p14="http://schemas.microsoft.com/office/powerpoint/2010/main" val="63208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Конструкция </a:t>
            </a:r>
            <a:r>
              <a:rPr lang="ru-RU" dirty="0" err="1" smtClean="0"/>
              <a:t>пьезомодуля</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916831"/>
            <a:ext cx="4896544" cy="3997179"/>
          </a:xfrm>
        </p:spPr>
      </p:pic>
    </p:spTree>
    <p:extLst>
      <p:ext uri="{BB962C8B-B14F-4D97-AF65-F5344CB8AC3E}">
        <p14:creationId xmlns:p14="http://schemas.microsoft.com/office/powerpoint/2010/main" val="269291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Описание источника вибрации</a:t>
            </a:r>
          </a:p>
        </p:txBody>
      </p:sp>
      <p:sp>
        <p:nvSpPr>
          <p:cNvPr id="3" name="Объект 2"/>
          <p:cNvSpPr>
            <a:spLocks noGrp="1"/>
          </p:cNvSpPr>
          <p:nvPr>
            <p:ph idx="1"/>
          </p:nvPr>
        </p:nvSpPr>
        <p:spPr>
          <a:xfrm>
            <a:off x="755576" y="2119256"/>
            <a:ext cx="7560840" cy="4118055"/>
          </a:xfrm>
        </p:spPr>
        <p:txBody>
          <a:bodyPr>
            <a:normAutofit fontScale="62500" lnSpcReduction="20000"/>
          </a:bodyPr>
          <a:lstStyle/>
          <a:p>
            <a:pPr marL="0" indent="0" algn="ctr">
              <a:buNone/>
            </a:pPr>
            <a:endParaRPr lang="ru-RU" i="1" dirty="0" smtClean="0"/>
          </a:p>
          <a:p>
            <a:pPr marL="0" indent="0" algn="ctr">
              <a:buNone/>
            </a:pPr>
            <a:endParaRPr lang="ru-RU" i="1" dirty="0"/>
          </a:p>
          <a:p>
            <a:pPr marL="0" indent="0" algn="ctr">
              <a:buNone/>
            </a:pPr>
            <a:endParaRPr lang="ru-RU" i="1" dirty="0" smtClean="0"/>
          </a:p>
          <a:p>
            <a:pPr marL="0" indent="0" algn="ctr">
              <a:buNone/>
            </a:pPr>
            <a:endParaRPr lang="ru-RU" i="1" dirty="0"/>
          </a:p>
          <a:p>
            <a:pPr marL="0" indent="0" algn="ctr">
              <a:buNone/>
            </a:pPr>
            <a:endParaRPr lang="ru-RU" i="1" dirty="0" smtClean="0"/>
          </a:p>
          <a:p>
            <a:pPr marL="0" indent="0" algn="ctr">
              <a:buNone/>
            </a:pPr>
            <a:endParaRPr lang="ru-RU" i="1" dirty="0"/>
          </a:p>
          <a:p>
            <a:pPr marL="0" indent="0" algn="ctr">
              <a:buNone/>
            </a:pPr>
            <a:endParaRPr lang="ru-RU" i="1" dirty="0" smtClean="0"/>
          </a:p>
          <a:p>
            <a:pPr marL="0" indent="0" algn="ctr">
              <a:buNone/>
            </a:pPr>
            <a:endParaRPr lang="ru-RU" i="1" dirty="0"/>
          </a:p>
          <a:p>
            <a:pPr marL="0" indent="0" algn="ctr">
              <a:buNone/>
            </a:pPr>
            <a:endParaRPr lang="ru-RU" i="1" dirty="0" smtClean="0"/>
          </a:p>
          <a:p>
            <a:pPr marL="0" indent="0" algn="ctr">
              <a:buNone/>
            </a:pPr>
            <a:endParaRPr lang="ru-RU" i="1" dirty="0"/>
          </a:p>
          <a:p>
            <a:pPr marL="0" indent="0" algn="ctr">
              <a:buNone/>
            </a:pPr>
            <a:endParaRPr lang="ru-RU" i="1" dirty="0"/>
          </a:p>
          <a:p>
            <a:pPr marL="0" indent="0" algn="ctr">
              <a:lnSpc>
                <a:spcPct val="120000"/>
              </a:lnSpc>
              <a:buNone/>
            </a:pPr>
            <a:r>
              <a:rPr lang="ru-RU" i="1" dirty="0" smtClean="0"/>
              <a:t>1</a:t>
            </a:r>
            <a:r>
              <a:rPr lang="ru-RU" dirty="0"/>
              <a:t> - расстояние между опорными элементами пути; </a:t>
            </a:r>
            <a:endParaRPr lang="ru-RU" dirty="0" smtClean="0"/>
          </a:p>
          <a:p>
            <a:pPr marL="0" indent="0" algn="ctr">
              <a:lnSpc>
                <a:spcPct val="120000"/>
              </a:lnSpc>
              <a:buNone/>
            </a:pPr>
            <a:r>
              <a:rPr lang="ru-RU" i="1" dirty="0" smtClean="0"/>
              <a:t>2</a:t>
            </a:r>
            <a:r>
              <a:rPr lang="ru-RU" dirty="0"/>
              <a:t> - расстояние между колесными парами тележки;</a:t>
            </a:r>
            <a:br>
              <a:rPr lang="ru-RU" dirty="0"/>
            </a:br>
            <a:r>
              <a:rPr lang="ru-RU" i="1" dirty="0"/>
              <a:t>3</a:t>
            </a:r>
            <a:r>
              <a:rPr lang="ru-RU" dirty="0"/>
              <a:t> - расстояние между соседними тележками соседних вагонов; </a:t>
            </a:r>
            <a:endParaRPr lang="ru-RU" dirty="0" smtClean="0"/>
          </a:p>
          <a:p>
            <a:pPr marL="0" indent="0" algn="ctr">
              <a:lnSpc>
                <a:spcPct val="120000"/>
              </a:lnSpc>
              <a:buNone/>
            </a:pPr>
            <a:r>
              <a:rPr lang="ru-RU" i="1" dirty="0" smtClean="0"/>
              <a:t>4</a:t>
            </a:r>
            <a:r>
              <a:rPr lang="ru-RU" dirty="0"/>
              <a:t> - расстояние между </a:t>
            </a:r>
            <a:r>
              <a:rPr lang="ru-RU" dirty="0" smtClean="0"/>
              <a:t>тележками одного </a:t>
            </a:r>
            <a:r>
              <a:rPr lang="ru-RU" dirty="0"/>
              <a:t>вагона</a:t>
            </a:r>
            <a:r>
              <a:rPr lang="ru-RU" dirty="0" smtClean="0"/>
              <a:t>;</a:t>
            </a:r>
          </a:p>
          <a:p>
            <a:pPr marL="0" indent="0" algn="ctr">
              <a:lnSpc>
                <a:spcPct val="120000"/>
              </a:lnSpc>
              <a:buNone/>
            </a:pPr>
            <a:r>
              <a:rPr lang="ru-RU" dirty="0"/>
              <a:t> </a:t>
            </a:r>
            <a:r>
              <a:rPr lang="ru-RU" i="1" dirty="0"/>
              <a:t>5</a:t>
            </a:r>
            <a:r>
              <a:rPr lang="ru-RU" dirty="0"/>
              <a:t> - междувагонное расстояние</a:t>
            </a:r>
          </a:p>
          <a:p>
            <a:pPr algn="ctr"/>
            <a:endParaRPr lang="ru-RU" dirty="0"/>
          </a:p>
        </p:txBody>
      </p:sp>
      <p:pic>
        <p:nvPicPr>
          <p:cNvPr id="5" name="Рисунок 4" descr="ГОСТ Р ИСО 14837-1-2007 Вибрация. Шум и вибрация, создаваемые движением рельсового транспорта. Часть 1. Общее руководство"/>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04864"/>
            <a:ext cx="6264696" cy="2232248"/>
          </a:xfrm>
          <a:prstGeom prst="rect">
            <a:avLst/>
          </a:prstGeom>
          <a:noFill/>
          <a:ln>
            <a:noFill/>
          </a:ln>
        </p:spPr>
      </p:pic>
    </p:spTree>
    <p:extLst>
      <p:ext uri="{BB962C8B-B14F-4D97-AF65-F5344CB8AC3E}">
        <p14:creationId xmlns:p14="http://schemas.microsoft.com/office/powerpoint/2010/main" val="211162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Характерные параметры источника вибрации</a:t>
            </a:r>
          </a:p>
        </p:txBody>
      </p:sp>
      <p:sp>
        <p:nvSpPr>
          <p:cNvPr id="3" name="Объект 2"/>
          <p:cNvSpPr>
            <a:spLocks noGrp="1"/>
          </p:cNvSpPr>
          <p:nvPr>
            <p:ph idx="1"/>
          </p:nvPr>
        </p:nvSpPr>
        <p:spPr>
          <a:xfrm>
            <a:off x="827584" y="1988840"/>
            <a:ext cx="7560840" cy="4248472"/>
          </a:xfrm>
        </p:spPr>
        <p:txBody>
          <a:bodyPr>
            <a:normAutofit fontScale="92500" lnSpcReduction="20000"/>
          </a:bodyPr>
          <a:lstStyle/>
          <a:p>
            <a:pPr marL="0" indent="0" algn="ctr">
              <a:buNone/>
            </a:pPr>
            <a:endParaRPr lang="ru-RU" i="1" dirty="0" smtClean="0"/>
          </a:p>
          <a:p>
            <a:pPr marL="0" indent="0" algn="r">
              <a:buNone/>
            </a:pPr>
            <a:r>
              <a:rPr lang="ru-RU" i="1" dirty="0" smtClean="0"/>
              <a:t>1</a:t>
            </a:r>
            <a:r>
              <a:rPr lang="ru-RU" dirty="0"/>
              <a:t> - скорость </a:t>
            </a:r>
            <a:r>
              <a:rPr lang="ru-RU" dirty="0" smtClean="0"/>
              <a:t>движения;</a:t>
            </a:r>
            <a:r>
              <a:rPr lang="ru-RU" dirty="0"/>
              <a:t> </a:t>
            </a:r>
            <a:endParaRPr lang="ru-RU" dirty="0" smtClean="0"/>
          </a:p>
          <a:p>
            <a:pPr marL="0" indent="0" algn="r">
              <a:buNone/>
            </a:pPr>
            <a:r>
              <a:rPr lang="ru-RU" i="1" dirty="0" smtClean="0"/>
              <a:t>2</a:t>
            </a:r>
            <a:r>
              <a:rPr lang="ru-RU" dirty="0"/>
              <a:t> - часть массы </a:t>
            </a:r>
            <a:r>
              <a:rPr lang="ru-RU" dirty="0" smtClean="0"/>
              <a:t>кузова;</a:t>
            </a:r>
            <a:r>
              <a:rPr lang="ru-RU" dirty="0"/>
              <a:t> </a:t>
            </a:r>
            <a:endParaRPr lang="ru-RU" dirty="0" smtClean="0"/>
          </a:p>
          <a:p>
            <a:pPr marL="0" indent="0" algn="r">
              <a:buNone/>
            </a:pPr>
            <a:r>
              <a:rPr lang="ru-RU" i="1" dirty="0" smtClean="0"/>
              <a:t>3</a:t>
            </a:r>
            <a:r>
              <a:rPr lang="ru-RU" dirty="0"/>
              <a:t> - часть массы </a:t>
            </a:r>
            <a:r>
              <a:rPr lang="ru-RU" dirty="0" smtClean="0"/>
              <a:t>тележки;</a:t>
            </a:r>
            <a:r>
              <a:rPr lang="ru-RU" dirty="0"/>
              <a:t/>
            </a:r>
            <a:br>
              <a:rPr lang="ru-RU" dirty="0"/>
            </a:br>
            <a:r>
              <a:rPr lang="ru-RU" dirty="0"/>
              <a:t>4 - неподрессоренная </a:t>
            </a:r>
            <a:r>
              <a:rPr lang="ru-RU" dirty="0" smtClean="0"/>
              <a:t>масса; </a:t>
            </a:r>
          </a:p>
          <a:p>
            <a:pPr marL="0" indent="0" algn="r">
              <a:buNone/>
            </a:pPr>
            <a:r>
              <a:rPr lang="ru-RU" dirty="0" smtClean="0"/>
              <a:t>5 </a:t>
            </a:r>
            <a:r>
              <a:rPr lang="ru-RU" dirty="0"/>
              <a:t>- неровность поверхности </a:t>
            </a:r>
            <a:endParaRPr lang="ru-RU" dirty="0" smtClean="0"/>
          </a:p>
          <a:p>
            <a:pPr marL="0" indent="0" algn="r">
              <a:buNone/>
            </a:pPr>
            <a:r>
              <a:rPr lang="ru-RU" dirty="0" smtClean="0"/>
              <a:t>обода </a:t>
            </a:r>
            <a:r>
              <a:rPr lang="ru-RU" dirty="0"/>
              <a:t>колеса; </a:t>
            </a:r>
            <a:endParaRPr lang="ru-RU" dirty="0" smtClean="0"/>
          </a:p>
          <a:p>
            <a:pPr marL="0" indent="0" algn="r">
              <a:buNone/>
            </a:pPr>
            <a:r>
              <a:rPr lang="ru-RU" dirty="0" smtClean="0"/>
              <a:t>6 </a:t>
            </a:r>
            <a:r>
              <a:rPr lang="ru-RU" dirty="0"/>
              <a:t>- неровность поверхности</a:t>
            </a:r>
            <a:br>
              <a:rPr lang="ru-RU" dirty="0"/>
            </a:br>
            <a:r>
              <a:rPr lang="ru-RU" dirty="0"/>
              <a:t>катания рельса; </a:t>
            </a:r>
            <a:endParaRPr lang="ru-RU" dirty="0" smtClean="0"/>
          </a:p>
          <a:p>
            <a:pPr marL="0" indent="0" algn="r">
              <a:buNone/>
            </a:pPr>
            <a:r>
              <a:rPr lang="ru-RU" dirty="0" smtClean="0"/>
              <a:t>7 </a:t>
            </a:r>
            <a:r>
              <a:rPr lang="ru-RU" dirty="0"/>
              <a:t>- импеданс рельса; </a:t>
            </a:r>
            <a:endParaRPr lang="ru-RU" dirty="0" smtClean="0"/>
          </a:p>
          <a:p>
            <a:pPr marL="0" indent="0" algn="r">
              <a:buNone/>
            </a:pPr>
            <a:r>
              <a:rPr lang="ru-RU" dirty="0" smtClean="0"/>
              <a:t>8 </a:t>
            </a:r>
            <a:r>
              <a:rPr lang="ru-RU" dirty="0"/>
              <a:t>- модель системы "рельс - колесо";</a:t>
            </a:r>
            <a:br>
              <a:rPr lang="ru-RU" dirty="0"/>
            </a:br>
            <a:r>
              <a:rPr lang="ru-RU" dirty="0"/>
              <a:t>9 - модель системы "основание - рельс"; </a:t>
            </a:r>
            <a:endParaRPr lang="ru-RU" dirty="0" smtClean="0"/>
          </a:p>
          <a:p>
            <a:pPr marL="0" indent="0" algn="r">
              <a:buNone/>
            </a:pPr>
            <a:r>
              <a:rPr lang="ru-RU" dirty="0" smtClean="0"/>
              <a:t>10 </a:t>
            </a:r>
            <a:r>
              <a:rPr lang="ru-RU" dirty="0"/>
              <a:t>- импеданс грунта</a:t>
            </a:r>
          </a:p>
          <a:p>
            <a:pPr algn="ctr"/>
            <a:endParaRPr lang="ru-RU" dirty="0" smtClean="0"/>
          </a:p>
          <a:p>
            <a:pPr algn="ctr"/>
            <a:endParaRPr lang="ru-RU" dirty="0"/>
          </a:p>
        </p:txBody>
      </p:sp>
      <p:pic>
        <p:nvPicPr>
          <p:cNvPr id="4" name="Рисунок 3" descr="ГОСТ Р ИСО 14837-1-2007 Вибрация. Шум и вибрация, создаваемые движением рельсового транспорта. Часть 1. Общее руководство"/>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3384376" cy="3240360"/>
          </a:xfrm>
          <a:prstGeom prst="rect">
            <a:avLst/>
          </a:prstGeom>
          <a:noFill/>
          <a:ln>
            <a:noFill/>
          </a:ln>
        </p:spPr>
      </p:pic>
    </p:spTree>
    <p:extLst>
      <p:ext uri="{BB962C8B-B14F-4D97-AF65-F5344CB8AC3E}">
        <p14:creationId xmlns:p14="http://schemas.microsoft.com/office/powerpoint/2010/main" val="230964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Схема работы </a:t>
            </a:r>
            <a:r>
              <a:rPr lang="ru-RU" dirty="0" err="1" smtClean="0"/>
              <a:t>пьезомодуля</a:t>
            </a:r>
            <a:r>
              <a:rPr lang="ru-RU" dirty="0" smtClean="0"/>
              <a:t> на железной дороге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132856"/>
            <a:ext cx="5692317" cy="4030160"/>
          </a:xfrm>
        </p:spPr>
      </p:pic>
    </p:spTree>
    <p:extLst>
      <p:ext uri="{BB962C8B-B14F-4D97-AF65-F5344CB8AC3E}">
        <p14:creationId xmlns:p14="http://schemas.microsoft.com/office/powerpoint/2010/main" val="202667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817582"/>
            <a:ext cx="7344816" cy="1171258"/>
          </a:xfrm>
        </p:spPr>
        <p:txBody>
          <a:bodyPr>
            <a:normAutofit/>
          </a:bodyPr>
          <a:lstStyle/>
          <a:p>
            <a:r>
              <a:rPr lang="ru-RU" sz="2800" dirty="0" smtClean="0"/>
              <a:t>Возможное крепление </a:t>
            </a:r>
            <a:r>
              <a:rPr lang="ru-RU" sz="2800" dirty="0" err="1" smtClean="0"/>
              <a:t>пьезомодуля</a:t>
            </a:r>
            <a:r>
              <a:rPr lang="ru-RU" sz="2800" dirty="0" smtClean="0"/>
              <a:t> к рельсу без защитного кожуха и в защите</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204864"/>
            <a:ext cx="4249884" cy="3096344"/>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4864"/>
            <a:ext cx="333194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72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Схема работы </a:t>
            </a:r>
            <a:r>
              <a:rPr lang="ru-RU" dirty="0" err="1"/>
              <a:t>пьезомодуля</a:t>
            </a:r>
            <a:r>
              <a:rPr lang="ru-RU" dirty="0"/>
              <a:t> для освещения </a:t>
            </a:r>
            <a:r>
              <a:rPr lang="ru-RU" dirty="0" smtClean="0"/>
              <a:t>станции</a:t>
            </a:r>
            <a:endParaRPr lang="ru-RU"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3213" y="2119313"/>
            <a:ext cx="6056937" cy="3603625"/>
          </a:xfrm>
          <a:prstGeom prst="rect">
            <a:avLst/>
          </a:prstGeom>
          <a:noFill/>
          <a:ln>
            <a:noFill/>
          </a:ln>
        </p:spPr>
      </p:pic>
    </p:spTree>
    <p:extLst>
      <p:ext uri="{BB962C8B-B14F-4D97-AF65-F5344CB8AC3E}">
        <p14:creationId xmlns:p14="http://schemas.microsoft.com/office/powerpoint/2010/main" val="1108306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2159</TotalTime>
  <Words>375</Words>
  <Application>Microsoft Office PowerPoint</Application>
  <PresentationFormat>Экран (4:3)</PresentationFormat>
  <Paragraphs>76</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Кнопка</vt:lpstr>
      <vt:lpstr>Презентация PowerPoint</vt:lpstr>
      <vt:lpstr>           Цель работы  Эффективность применения Пьезоэлектрических модулей на железных дорогах Республики Беларусь.   Задачи исследований 1. Исследование пьезоэлектрических модулей  как источников энергии. 2. Исследование возможности применения пьезоэлектрических модулей  для выработки электрической энергии на железной дороге. 3. Оценка эффективности применения  пьезоэлектрических модулей на железных дорогах.  </vt:lpstr>
      <vt:lpstr>Внешний вид пьезомодуля типа Piezo-Mems</vt:lpstr>
      <vt:lpstr>Конструкция пьезомодуля</vt:lpstr>
      <vt:lpstr>Описание источника вибрации</vt:lpstr>
      <vt:lpstr>Характерные параметры источника вибрации</vt:lpstr>
      <vt:lpstr>Схема работы пьезомодуля на железной дороге</vt:lpstr>
      <vt:lpstr>Возможное крепление пьезомодуля к рельсу без защитного кожуха и в защите</vt:lpstr>
      <vt:lpstr>Схема работы пьезомодуля для освещения станции</vt:lpstr>
      <vt:lpstr>Принцип работы</vt:lpstr>
      <vt:lpstr>Презентация PowerPoint</vt:lpstr>
      <vt:lpstr>Презентация PowerPoint</vt:lpstr>
      <vt:lpstr>Выводы</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Apple</dc:creator>
  <cp:lastModifiedBy>User</cp:lastModifiedBy>
  <cp:revision>98</cp:revision>
  <cp:lastPrinted>2020-06-18T21:21:06Z</cp:lastPrinted>
  <dcterms:created xsi:type="dcterms:W3CDTF">2019-01-07T12:43:12Z</dcterms:created>
  <dcterms:modified xsi:type="dcterms:W3CDTF">2020-11-26T18:59:31Z</dcterms:modified>
</cp:coreProperties>
</file>