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6" r:id="rId4"/>
    <p:sldId id="287" r:id="rId5"/>
    <p:sldId id="288" r:id="rId6"/>
    <p:sldId id="289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85" r:id="rId16"/>
    <p:sldId id="268" r:id="rId17"/>
    <p:sldId id="269" r:id="rId18"/>
    <p:sldId id="276" r:id="rId19"/>
    <p:sldId id="280" r:id="rId20"/>
    <p:sldId id="281" r:id="rId21"/>
    <p:sldId id="282" r:id="rId22"/>
    <p:sldId id="290" r:id="rId23"/>
    <p:sldId id="284" r:id="rId24"/>
  </p:sldIdLst>
  <p:sldSz cx="18288000" cy="10287000"/>
  <p:notesSz cx="6858000" cy="9144000"/>
  <p:embeddedFontLst>
    <p:embeddedFont>
      <p:font typeface="Open Sans 1 Bold" panose="020B0604020202020204" charset="0"/>
      <p:regular r:id="rId25"/>
    </p:embeddedFont>
    <p:embeddedFont>
      <p:font typeface="Clear Sans Medium" panose="020B0604020202020204" charset="0"/>
      <p:regular r:id="rId26"/>
    </p:embeddedFont>
    <p:embeddedFont>
      <p:font typeface="Open Sans 2 Bold" panose="020B0604020202020204" charset="0"/>
      <p:regular r:id="rId27"/>
    </p:embeddedFont>
    <p:embeddedFont>
      <p:font typeface="Alegreya Medium" panose="020B0604020202020204" charset="0"/>
      <p:regular r:id="rId28"/>
    </p:embeddedFont>
    <p:embeddedFont>
      <p:font typeface="Alegreya Bold" panose="020B0604020202020204" charset="0"/>
      <p:regular r:id="rId29"/>
      <p:bold r:id="rId30"/>
    </p:embeddedFont>
    <p:embeddedFont>
      <p:font typeface="Open Sans 2" panose="020B0604020202020204" charset="0"/>
      <p:regular r:id="rId31"/>
    </p:embeddedFont>
    <p:embeddedFont>
      <p:font typeface="Arimo" panose="020B0604020202020204" charset="0"/>
      <p:regular r:id="rId32"/>
    </p:embeddedFont>
    <p:embeddedFont>
      <p:font typeface="Clear Sans Regular" panose="020B0604020202020204" charset="0"/>
      <p:regular r:id="rId33"/>
    </p:embeddedFont>
    <p:embeddedFont>
      <p:font typeface="Clear Sans Regular Bol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438F0"/>
    <a:srgbClr val="6616F6"/>
    <a:srgbClr val="2A0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4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mtech.by/uslugi/bim-proektirovanie-stroitelnyh-konstrukczij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mtech.by/uslugi/bim-proektirovanie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pmtech.by/uslugi/trehmernoe-bim-proektirovani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3" Type="http://schemas.openxmlformats.org/officeDocument/2006/relationships/image" Target="../media/image66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0.png"/><Relationship Id="rId10" Type="http://schemas.openxmlformats.org/officeDocument/2006/relationships/image" Target="../media/image78.jpeg"/><Relationship Id="rId4" Type="http://schemas.openxmlformats.org/officeDocument/2006/relationships/image" Target="../media/image67.png"/><Relationship Id="rId9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-648614" y="-3153328"/>
            <a:ext cx="14528981" cy="21318055"/>
          </a:xfrm>
          <a:prstGeom prst="rect">
            <a:avLst/>
          </a:prstGeom>
          <a:solidFill>
            <a:srgbClr val="329996">
              <a:alpha val="89804"/>
            </a:srgbClr>
          </a:solidFill>
        </p:spPr>
      </p:sp>
      <p:sp>
        <p:nvSpPr>
          <p:cNvPr id="3" name="AutoShape 3"/>
          <p:cNvSpPr/>
          <p:nvPr/>
        </p:nvSpPr>
        <p:spPr>
          <a:xfrm rot="-2700000">
            <a:off x="9297041" y="-1357743"/>
            <a:ext cx="80730" cy="5301675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4" name="AutoShape 4"/>
          <p:cNvSpPr/>
          <p:nvPr/>
        </p:nvSpPr>
        <p:spPr>
          <a:xfrm rot="-2700000">
            <a:off x="13394179" y="8027371"/>
            <a:ext cx="5930465" cy="6072282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5" name="TextBox 5"/>
          <p:cNvSpPr txBox="1"/>
          <p:nvPr/>
        </p:nvSpPr>
        <p:spPr>
          <a:xfrm>
            <a:off x="722096" y="1758355"/>
            <a:ext cx="10978905" cy="636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6070">
                <a:solidFill>
                  <a:srgbClr val="FFFFFF"/>
                </a:solidFill>
                <a:latin typeface="Clear Sans Regular Bold"/>
              </a:rPr>
              <a:t>КОМПЛЕКСНЫЙ</a:t>
            </a:r>
          </a:p>
          <a:p>
            <a:pPr>
              <a:lnSpc>
                <a:spcPts val="8500"/>
              </a:lnSpc>
            </a:pPr>
            <a:r>
              <a:rPr lang="en-US" sz="6070">
                <a:solidFill>
                  <a:srgbClr val="FFFFFF"/>
                </a:solidFill>
                <a:latin typeface="Clear Sans Regular Bold"/>
              </a:rPr>
              <a:t>ПОДХОД К ПРОЕКТИРОВАНИЮ </a:t>
            </a:r>
          </a:p>
          <a:p>
            <a:pPr>
              <a:lnSpc>
                <a:spcPts val="8500"/>
              </a:lnSpc>
            </a:pPr>
            <a:r>
              <a:rPr lang="en-US" sz="6070">
                <a:solidFill>
                  <a:srgbClr val="FFFFFF"/>
                </a:solidFill>
                <a:latin typeface="Clear Sans Regular Bold"/>
              </a:rPr>
              <a:t>И СТРОИТЕЛЬСТВУ</a:t>
            </a:r>
          </a:p>
          <a:p>
            <a:pPr>
              <a:lnSpc>
                <a:spcPts val="8500"/>
              </a:lnSpc>
            </a:pPr>
            <a:r>
              <a:rPr lang="en-US" sz="6070">
                <a:solidFill>
                  <a:srgbClr val="FFFFFF"/>
                </a:solidFill>
                <a:latin typeface="Clear Sans Regular Bold"/>
              </a:rPr>
              <a:t>ПРОМЫШЛЕННЫХ И</a:t>
            </a:r>
          </a:p>
          <a:p>
            <a:pPr>
              <a:lnSpc>
                <a:spcPts val="8500"/>
              </a:lnSpc>
            </a:pPr>
            <a:r>
              <a:rPr lang="en-US" sz="6070">
                <a:solidFill>
                  <a:srgbClr val="FFFFFF"/>
                </a:solidFill>
                <a:latin typeface="Clear Sans Regular Bold"/>
              </a:rPr>
              <a:t>ГРАЖДАНСКИХ ОБЪЕКТОВ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02726" y="8805353"/>
            <a:ext cx="2797299" cy="9058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64287" y="9220200"/>
            <a:ext cx="6359426" cy="96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(С) ООО «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Технологии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управления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проектами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»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FFFFFF"/>
                </a:solidFill>
                <a:latin typeface="Clear Sans Regular"/>
              </a:rPr>
              <a:t>PMtech</a:t>
            </a:r>
            <a:r>
              <a:rPr lang="en-US" sz="1800" dirty="0">
                <a:solidFill>
                  <a:srgbClr val="FFFFFF"/>
                </a:solidFill>
                <a:latin typeface="Clear Sans Regular"/>
              </a:rPr>
              <a:t> Group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ru-RU" altLang="en-US" sz="1800" dirty="0">
                <a:solidFill>
                  <a:srgbClr val="FFFFFF"/>
                </a:solidFill>
                <a:latin typeface="Clear Sans Regular"/>
              </a:rPr>
              <a:t>г. </a:t>
            </a:r>
            <a:r>
              <a:rPr lang="ru-RU" altLang="en-US" sz="1800" dirty="0" smtClean="0">
                <a:solidFill>
                  <a:srgbClr val="FFFFFF"/>
                </a:solidFill>
                <a:latin typeface="Clear Sans Regular"/>
              </a:rPr>
              <a:t>Минск</a:t>
            </a:r>
            <a:endParaRPr lang="ru-RU" altLang="en-US" sz="1800" dirty="0">
              <a:solidFill>
                <a:srgbClr val="FFFFFF"/>
              </a:solidFill>
              <a:latin typeface="Clear Sans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23186" y="713223"/>
            <a:ext cx="47625" cy="6664325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3" name="AutoShape 3"/>
          <p:cNvSpPr/>
          <p:nvPr/>
        </p:nvSpPr>
        <p:spPr>
          <a:xfrm>
            <a:off x="9132064" y="713223"/>
            <a:ext cx="47625" cy="6664325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9654" r="22275"/>
          <a:stretch>
            <a:fillRect/>
          </a:stretch>
        </p:blipFill>
        <p:spPr>
          <a:xfrm>
            <a:off x="1878004" y="1273631"/>
            <a:ext cx="2792330" cy="32385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2700000">
            <a:off x="-2245515" y="4339250"/>
            <a:ext cx="2839428" cy="2838872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6" name="AutoShape 6"/>
          <p:cNvSpPr/>
          <p:nvPr/>
        </p:nvSpPr>
        <p:spPr>
          <a:xfrm rot="-2700000">
            <a:off x="17320496" y="7493800"/>
            <a:ext cx="2783870" cy="3529000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7" name="AutoShape 7"/>
          <p:cNvSpPr/>
          <p:nvPr/>
        </p:nvSpPr>
        <p:spPr>
          <a:xfrm rot="-2700000">
            <a:off x="-1224248" y="7397258"/>
            <a:ext cx="2797545" cy="51407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8" name="AutoShape 8"/>
          <p:cNvSpPr/>
          <p:nvPr/>
        </p:nvSpPr>
        <p:spPr>
          <a:xfrm rot="-2700000">
            <a:off x="17739877" y="9041831"/>
            <a:ext cx="43907" cy="3580261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0522" r="20522"/>
          <a:stretch>
            <a:fillRect/>
          </a:stretch>
        </p:blipFill>
        <p:spPr>
          <a:xfrm>
            <a:off x="5834314" y="1273631"/>
            <a:ext cx="2792330" cy="3238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44939" r="6991"/>
          <a:stretch>
            <a:fillRect/>
          </a:stretch>
        </p:blipFill>
        <p:spPr>
          <a:xfrm>
            <a:off x="9667701" y="1273631"/>
            <a:ext cx="2792330" cy="32385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12904676" y="713223"/>
            <a:ext cx="47625" cy="6664325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l="39669" r="11291"/>
          <a:stretch>
            <a:fillRect/>
          </a:stretch>
        </p:blipFill>
        <p:spPr>
          <a:xfrm>
            <a:off x="13433968" y="1273631"/>
            <a:ext cx="2792330" cy="3238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098751" y="8628757"/>
            <a:ext cx="4085677" cy="629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42">
                <a:solidFill>
                  <a:srgbClr val="000000"/>
                </a:solidFill>
                <a:latin typeface="Clear Sans Regular Bold"/>
              </a:rPr>
              <a:t>ОПЫТ РАБОТЫ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61702" y="5291966"/>
            <a:ext cx="2792330" cy="22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Опыт работы на технологических установках НПЗ, объектах энергетики и гражданского строительства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34380" y="5292090"/>
            <a:ext cx="2834640" cy="2423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Информационные</a:t>
            </a:r>
          </a:p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BIM-модели</a:t>
            </a:r>
          </a:p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технологических объектов НПЗ,</a:t>
            </a:r>
          </a:p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объектов энергетики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67701" y="5291966"/>
            <a:ext cx="2785985" cy="1540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BIM-проектирование</a:t>
            </a:r>
          </a:p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промышленных</a:t>
            </a:r>
          </a:p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и гражданских объектов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89025" y="5292090"/>
            <a:ext cx="2265680" cy="2019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Создание</a:t>
            </a:r>
          </a:p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каталогов</a:t>
            </a:r>
          </a:p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3D-элементов</a:t>
            </a:r>
          </a:p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 продукции</a:t>
            </a:r>
          </a:p>
          <a:p>
            <a:pPr algn="ctr">
              <a:lnSpc>
                <a:spcPts val="3150"/>
              </a:lnSpc>
            </a:pPr>
            <a:r>
              <a:rPr lang="en-US" sz="2100" spc="21">
                <a:solidFill>
                  <a:srgbClr val="000000"/>
                </a:solidFill>
                <a:latin typeface="Clear Sans Regular"/>
              </a:rPr>
              <a:t>производителей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1161" t="11596" r="27308" b="133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-2345988" y="-664016"/>
            <a:ext cx="10625909" cy="1419616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 rot="-2700000">
            <a:off x="6584042" y="-1809441"/>
            <a:ext cx="52823" cy="541391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7" name="Group 7"/>
          <p:cNvGrpSpPr/>
          <p:nvPr/>
        </p:nvGrpSpPr>
        <p:grpSpPr>
          <a:xfrm>
            <a:off x="9980199" y="2788869"/>
            <a:ext cx="7493532" cy="2760915"/>
            <a:chOff x="0" y="0"/>
            <a:chExt cx="9991376" cy="3681220"/>
          </a:xfrm>
        </p:grpSpPr>
        <p:sp>
          <p:nvSpPr>
            <p:cNvPr id="8" name="TextBox 8"/>
            <p:cNvSpPr txBox="1"/>
            <p:nvPr/>
          </p:nvSpPr>
          <p:spPr>
            <a:xfrm>
              <a:off x="1162" y="-9525"/>
              <a:ext cx="9990214" cy="2928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45"/>
                </a:lnSpc>
              </a:pPr>
              <a:r>
                <a:rPr lang="en-US" sz="3620" spc="-36">
                  <a:solidFill>
                    <a:srgbClr val="FFFFFF"/>
                  </a:solidFill>
                  <a:latin typeface="Clear Sans Regular Bold"/>
                </a:rPr>
                <a:t>Работаем в регионах </a:t>
              </a:r>
            </a:p>
            <a:p>
              <a:pPr algn="r">
                <a:lnSpc>
                  <a:spcPts val="4345"/>
                </a:lnSpc>
              </a:pPr>
              <a:r>
                <a:rPr lang="en-US" sz="3620" spc="-36">
                  <a:solidFill>
                    <a:srgbClr val="FFFFFF"/>
                  </a:solidFill>
                  <a:latin typeface="Clear Sans Regular Bold"/>
                </a:rPr>
                <a:t>Российской Федерации, Республике Беларусь,</a:t>
              </a:r>
            </a:p>
            <a:p>
              <a:pPr algn="r">
                <a:lnSpc>
                  <a:spcPts val="4345"/>
                </a:lnSpc>
              </a:pPr>
              <a:r>
                <a:rPr lang="en-US" sz="3620" spc="-36">
                  <a:solidFill>
                    <a:srgbClr val="FFFFFF"/>
                  </a:solidFill>
                  <a:latin typeface="Clear Sans Regular Bold"/>
                </a:rPr>
                <a:t>странах Европейского Союза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077835"/>
              <a:ext cx="9991376" cy="603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815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2785" y="7454493"/>
            <a:ext cx="1945735" cy="14550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1058" y="3536582"/>
            <a:ext cx="1574780" cy="20635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57550" y="3803015"/>
            <a:ext cx="1224280" cy="17468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33684" y="7674872"/>
            <a:ext cx="2207216" cy="10149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96781" y="2153845"/>
            <a:ext cx="2060874" cy="8974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76892" y="2965593"/>
            <a:ext cx="2283957" cy="5709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81078" y="8486317"/>
            <a:ext cx="1658335" cy="7719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354897" y="8909967"/>
            <a:ext cx="1585533" cy="75501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 t="1151" b="1151"/>
          <a:stretch>
            <a:fillRect/>
          </a:stretch>
        </p:blipFill>
        <p:spPr>
          <a:xfrm>
            <a:off x="5761130" y="5600150"/>
            <a:ext cx="2897573" cy="488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87728" y="747549"/>
            <a:ext cx="2038627" cy="10038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83860" y="4001770"/>
            <a:ext cx="1226820" cy="124396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776980" y="7061200"/>
            <a:ext cx="2741930" cy="14249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72895" y="5855335"/>
            <a:ext cx="3061970" cy="87947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710915" y="6484398"/>
            <a:ext cx="1415929" cy="916189"/>
          </a:xfrm>
          <a:prstGeom prst="rect">
            <a:avLst/>
          </a:prstGeom>
        </p:spPr>
      </p:pic>
      <p:pic>
        <p:nvPicPr>
          <p:cNvPr id="26" name="Picture 2" descr="Флаг Европы — Википедия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119" y="5245043"/>
            <a:ext cx="1855612" cy="123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Символика Республики Беларусь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98"/>
          <a:stretch>
            <a:fillRect/>
          </a:stretch>
        </p:blipFill>
        <p:spPr bwMode="auto">
          <a:xfrm>
            <a:off x="13613793" y="5245042"/>
            <a:ext cx="2029484" cy="123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Флаг России — Википедия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757" y="5219103"/>
            <a:ext cx="1894443" cy="12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9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450243">
            <a:off x="12183189" y="-1446776"/>
            <a:ext cx="10214577" cy="1551675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68964" y="5303557"/>
            <a:ext cx="1245876" cy="12458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35713" y="3547932"/>
            <a:ext cx="1047662" cy="10351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59253" y="5541388"/>
            <a:ext cx="2090584" cy="7702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240611" y="7697949"/>
            <a:ext cx="2261622" cy="11238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113199" y="2648475"/>
            <a:ext cx="2804190" cy="8994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641149" y="4010841"/>
            <a:ext cx="2146054" cy="11445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340211" y="9022876"/>
            <a:ext cx="2324043" cy="7078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51450" y="6766800"/>
            <a:ext cx="2159999" cy="5751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711449" y="2624225"/>
            <a:ext cx="2749682" cy="10082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t="22593" b="24368"/>
          <a:stretch>
            <a:fillRect/>
          </a:stretch>
        </p:blipFill>
        <p:spPr>
          <a:xfrm>
            <a:off x="15771146" y="5488768"/>
            <a:ext cx="2068563" cy="822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304545" y="4005932"/>
            <a:ext cx="2720008" cy="11543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502233" y="6766800"/>
            <a:ext cx="1958898" cy="8383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664549" y="7605106"/>
            <a:ext cx="1301425" cy="1309559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1791902" y="1028700"/>
            <a:ext cx="5498576" cy="1341223"/>
            <a:chOff x="0" y="0"/>
            <a:chExt cx="7331435" cy="1788297"/>
          </a:xfrm>
        </p:grpSpPr>
        <p:sp>
          <p:nvSpPr>
            <p:cNvPr id="17" name="TextBox 17"/>
            <p:cNvSpPr txBox="1"/>
            <p:nvPr/>
          </p:nvSpPr>
          <p:spPr>
            <a:xfrm>
              <a:off x="853" y="-9525"/>
              <a:ext cx="7330582" cy="127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spc="-21">
                  <a:solidFill>
                    <a:srgbClr val="000000"/>
                  </a:solidFill>
                  <a:latin typeface="Clear Sans Regular Bold"/>
                </a:rPr>
                <a:t>Специалистами организации используются</a:t>
              </a:r>
            </a:p>
            <a:p>
              <a:pPr algn="ctr">
                <a:lnSpc>
                  <a:spcPts val="2520"/>
                </a:lnSpc>
              </a:pPr>
              <a:r>
                <a:rPr lang="en-US" sz="2100" spc="-21">
                  <a:solidFill>
                    <a:srgbClr val="000000"/>
                  </a:solidFill>
                  <a:latin typeface="Clear Sans Regular Bold"/>
                </a:rPr>
                <a:t> комплексы программ в соответствии со стандартами CAD и BIM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363033"/>
              <a:ext cx="7331435" cy="425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35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1212779"/>
            <a:ext cx="7532429" cy="409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В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компании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PMtech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работает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ru-RU" sz="2100" dirty="0" smtClean="0">
                <a:solidFill>
                  <a:srgbClr val="FFFFFF"/>
                </a:solidFill>
                <a:latin typeface="Clear Sans Regular Bold"/>
              </a:rPr>
              <a:t>более 190 сотрудников</a:t>
            </a:r>
            <a:r>
              <a:rPr lang="en-US" sz="2100" dirty="0" smtClean="0">
                <a:solidFill>
                  <a:srgbClr val="FFFFFF"/>
                </a:solidFill>
                <a:latin typeface="Clear Sans Regular Bold"/>
              </a:rPr>
              <a:t>:</a:t>
            </a:r>
            <a:endParaRPr lang="en-US" sz="2100" dirty="0">
              <a:solidFill>
                <a:srgbClr val="FFFFFF"/>
              </a:solidFill>
              <a:latin typeface="Clear Sans Regular Bold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FFFFFF"/>
              </a:solidFill>
              <a:latin typeface="Clear Sans Regular Bold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•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Отдел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smtClean="0">
                <a:solidFill>
                  <a:srgbClr val="FFFFFF"/>
                </a:solidFill>
                <a:latin typeface="Clear Sans Regular Bold"/>
              </a:rPr>
              <a:t>BIM-</a:t>
            </a:r>
            <a:r>
              <a:rPr lang="en-US" sz="2100" dirty="0" err="1" smtClean="0">
                <a:solidFill>
                  <a:srgbClr val="FFFFFF"/>
                </a:solidFill>
                <a:latin typeface="Clear Sans Regular Bold"/>
              </a:rPr>
              <a:t>проектирования</a:t>
            </a:r>
            <a:r>
              <a:rPr lang="en-US" sz="2100" dirty="0" smtClean="0">
                <a:solidFill>
                  <a:srgbClr val="FFFFFF"/>
                </a:solidFill>
                <a:latin typeface="Clear Sans Regular Bold"/>
              </a:rPr>
              <a:t>;</a:t>
            </a:r>
            <a:endParaRPr lang="en-US" sz="2100" dirty="0">
              <a:solidFill>
                <a:srgbClr val="FFFFFF"/>
              </a:solidFill>
              <a:latin typeface="Clear Sans Regular Bold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•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Команда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 smtClean="0">
                <a:solidFill>
                  <a:srgbClr val="FFFFFF"/>
                </a:solidFill>
                <a:latin typeface="Clear Sans Regular Bold"/>
              </a:rPr>
              <a:t>инженеров-конструкторов</a:t>
            </a:r>
            <a:r>
              <a:rPr lang="en-US" sz="2100" dirty="0" smtClean="0">
                <a:solidFill>
                  <a:srgbClr val="FFFFFF"/>
                </a:solidFill>
                <a:latin typeface="Clear Sans Regular Bold"/>
              </a:rPr>
              <a:t>;</a:t>
            </a:r>
            <a:endParaRPr lang="en-US" sz="2100" dirty="0">
              <a:solidFill>
                <a:srgbClr val="FFFFFF"/>
              </a:solidFill>
              <a:latin typeface="Clear Sans Regular Bold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•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Команда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по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smtClean="0">
                <a:solidFill>
                  <a:srgbClr val="FFFFFF"/>
                </a:solidFill>
                <a:latin typeface="Clear Sans Regular Bold"/>
              </a:rPr>
              <a:t>BIM-</a:t>
            </a:r>
            <a:r>
              <a:rPr lang="en-US" sz="2100" dirty="0" err="1" smtClean="0">
                <a:solidFill>
                  <a:srgbClr val="FFFFFF"/>
                </a:solidFill>
                <a:latin typeface="Clear Sans Regular Bold"/>
              </a:rPr>
              <a:t>моделированию</a:t>
            </a:r>
            <a:r>
              <a:rPr lang="en-US" sz="2100" dirty="0" smtClean="0">
                <a:solidFill>
                  <a:srgbClr val="FFFFFF"/>
                </a:solidFill>
                <a:latin typeface="Clear Sans Regular Bold"/>
              </a:rPr>
              <a:t>;</a:t>
            </a:r>
            <a:endParaRPr lang="en-US" sz="2100" dirty="0">
              <a:solidFill>
                <a:srgbClr val="FFFFFF"/>
              </a:solidFill>
              <a:latin typeface="Clear Sans Regular Bold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• </a:t>
            </a:r>
            <a:r>
              <a:rPr lang="ru-RU" sz="2100" dirty="0">
                <a:solidFill>
                  <a:srgbClr val="FFFFFF"/>
                </a:solidFill>
                <a:latin typeface="Clear Sans Regular Bold"/>
              </a:rPr>
              <a:t>Г</a:t>
            </a:r>
            <a:r>
              <a:rPr lang="en-US" sz="2100" dirty="0" err="1" smtClean="0">
                <a:solidFill>
                  <a:srgbClr val="FFFFFF"/>
                </a:solidFill>
                <a:latin typeface="Clear Sans Regular Bold"/>
              </a:rPr>
              <a:t>рупп</a:t>
            </a:r>
            <a:r>
              <a:rPr lang="ru-RU" sz="2100" dirty="0" smtClean="0">
                <a:solidFill>
                  <a:srgbClr val="FFFFFF"/>
                </a:solidFill>
                <a:latin typeface="Clear Sans Regular Bold"/>
              </a:rPr>
              <a:t>а</a:t>
            </a:r>
            <a:r>
              <a:rPr lang="en-US" sz="2100" dirty="0" smtClean="0">
                <a:solidFill>
                  <a:srgbClr val="FFFFFF"/>
                </a:solidFill>
                <a:latin typeface="Clear Sans Regular Bold"/>
              </a:rPr>
              <a:t> ИТ-</a:t>
            </a:r>
            <a:r>
              <a:rPr lang="en-US" sz="2100" dirty="0" err="1" smtClean="0">
                <a:solidFill>
                  <a:srgbClr val="FFFFFF"/>
                </a:solidFill>
                <a:latin typeface="Clear Sans Regular Bold"/>
              </a:rPr>
              <a:t>разработчиков</a:t>
            </a:r>
            <a:r>
              <a:rPr lang="ru-RU" sz="2100" dirty="0">
                <a:solidFill>
                  <a:srgbClr val="FFFFFF"/>
                </a:solidFill>
                <a:latin typeface="Clear Sans Regular Bold"/>
              </a:rPr>
              <a:t>;</a:t>
            </a:r>
            <a:endParaRPr lang="en-US" sz="2100" dirty="0">
              <a:solidFill>
                <a:srgbClr val="FFFFFF"/>
              </a:solidFill>
              <a:latin typeface="Clear Sans Regular Bold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rgbClr val="FFFFFF"/>
              </a:solidFill>
              <a:latin typeface="Clear Sans Regular Bold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Объем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выполняемых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работ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: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-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Разработка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архитектурных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решений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(АР, АС, АИ)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-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Разработка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конструктивного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раздела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(КМ, КЖ, КМД)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-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Разработка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разделов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Clear Sans Regular Bold"/>
              </a:rPr>
              <a:t>ОВиК</a:t>
            </a:r>
            <a:r>
              <a:rPr lang="en-US" sz="2100" dirty="0">
                <a:solidFill>
                  <a:srgbClr val="FFFFFF"/>
                </a:solidFill>
                <a:latin typeface="Clear Sans Regular Bold"/>
              </a:rPr>
              <a:t>, ТХ, ТК, ВК, ЭМ/ЭО, СС.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2" y="2266464"/>
            <a:ext cx="16194057" cy="65958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95400" y="6667500"/>
            <a:ext cx="394715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600" b="1" dirty="0">
                <a:hlinkClick r:id="rId3"/>
              </a:rPr>
              <a:t>BIM-</a:t>
            </a:r>
            <a:r>
              <a:rPr lang="ru-RU" sz="2600" b="1" dirty="0">
                <a:hlinkClick r:id="rId3"/>
              </a:rPr>
              <a:t>проектирование строительных конструкций</a:t>
            </a:r>
            <a:endParaRPr lang="en-US" sz="2600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95400" y="2917054"/>
            <a:ext cx="425195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7030A0"/>
                </a:solidFill>
                <a:hlinkClick r:id="rId4"/>
              </a:rPr>
              <a:t>Трехмерное </a:t>
            </a:r>
            <a:endParaRPr lang="ru-RU" sz="2800" b="1" dirty="0" smtClean="0">
              <a:solidFill>
                <a:srgbClr val="7030A0"/>
              </a:solidFill>
              <a:hlinkClick r:id="rId4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7030A0"/>
                </a:solidFill>
                <a:hlinkClick r:id="rId4"/>
              </a:rPr>
              <a:t>BIM</a:t>
            </a:r>
            <a:r>
              <a:rPr lang="ru-RU" sz="2800" b="1" dirty="0" smtClean="0">
                <a:solidFill>
                  <a:srgbClr val="7030A0"/>
                </a:solidFill>
                <a:hlinkClick r:id="rId4"/>
              </a:rPr>
              <a:t>-проектирование</a:t>
            </a:r>
            <a:endParaRPr lang="en-US" sz="2800" dirty="0">
              <a:solidFill>
                <a:srgbClr val="7030A0"/>
              </a:solidFill>
              <a:latin typeface="Clear Sans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11950" y="497205"/>
            <a:ext cx="4185285" cy="645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lear Sans Regular Bold"/>
              </a:rPr>
              <a:t>Мы предлагаем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43800" y="4914900"/>
            <a:ext cx="3008746" cy="97436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54000" y="3247603"/>
            <a:ext cx="32766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ru-RU" sz="2600" b="1" dirty="0">
                <a:hlinkClick r:id="rId6"/>
              </a:rPr>
              <a:t>Создание </a:t>
            </a:r>
            <a:r>
              <a:rPr lang="en-US" sz="2600" b="1" dirty="0" smtClean="0">
                <a:hlinkClick r:id="rId6"/>
              </a:rPr>
              <a:t>BIM</a:t>
            </a:r>
            <a:r>
              <a:rPr lang="ru-RU" sz="2600" b="1" dirty="0" smtClean="0">
                <a:hlinkClick r:id="rId6"/>
              </a:rPr>
              <a:t>-модели</a:t>
            </a:r>
            <a:endParaRPr lang="en-US" sz="2600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030200" y="6518741"/>
            <a:ext cx="359906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u="sng" dirty="0">
                <a:solidFill>
                  <a:srgbClr val="0000FF"/>
                </a:solidFill>
              </a:rPr>
              <a:t>Календарно-сетевое </a:t>
            </a:r>
            <a:endParaRPr lang="ru-RU" sz="2600" b="1" u="sng" dirty="0" smtClean="0">
              <a:solidFill>
                <a:srgbClr val="0000FF"/>
              </a:solidFill>
            </a:endParaRPr>
          </a:p>
          <a:p>
            <a:pPr algn="ctr"/>
            <a:r>
              <a:rPr lang="ru-RU" sz="2600" b="1" u="sng" dirty="0" smtClean="0">
                <a:solidFill>
                  <a:srgbClr val="0000FF"/>
                </a:solidFill>
              </a:rPr>
              <a:t>планирование </a:t>
            </a:r>
            <a:r>
              <a:rPr lang="ru-RU" sz="2600" b="1" u="sng" dirty="0">
                <a:solidFill>
                  <a:srgbClr val="0000FF"/>
                </a:solidFill>
              </a:rPr>
              <a:t>(4</a:t>
            </a:r>
            <a:r>
              <a:rPr lang="en-US" sz="2600" b="1" u="sng" dirty="0">
                <a:solidFill>
                  <a:srgbClr val="0000FF"/>
                </a:solidFill>
              </a:rPr>
              <a:t>D BIM</a:t>
            </a:r>
            <a:r>
              <a:rPr lang="en-US" sz="2600" b="1" u="sng" dirty="0" smtClean="0">
                <a:solidFill>
                  <a:srgbClr val="0000FF"/>
                </a:solidFill>
              </a:rPr>
              <a:t>)</a:t>
            </a:r>
            <a:endParaRPr lang="en-US" sz="2600" b="1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70" b="2770"/>
          <a:stretch>
            <a:fillRect/>
          </a:stretch>
        </p:blipFill>
        <p:spPr>
          <a:xfrm>
            <a:off x="13087808" y="6563577"/>
            <a:ext cx="4252908" cy="269472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2794345">
            <a:off x="13418748" y="-3581666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4" name="AutoShape 4"/>
          <p:cNvSpPr/>
          <p:nvPr/>
        </p:nvSpPr>
        <p:spPr>
          <a:xfrm rot="-2700000">
            <a:off x="12415626" y="-2597928"/>
            <a:ext cx="57378" cy="607228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87808" y="657719"/>
            <a:ext cx="4171492" cy="26980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858" r="3599" b="858"/>
          <a:stretch>
            <a:fillRect/>
          </a:stretch>
        </p:blipFill>
        <p:spPr>
          <a:xfrm>
            <a:off x="13087808" y="3624182"/>
            <a:ext cx="4171492" cy="238090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6478541">
            <a:off x="-599862" y="8721758"/>
            <a:ext cx="2440160" cy="372563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00272" y="6362839"/>
            <a:ext cx="4494588" cy="2895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1756" r="14399"/>
          <a:stretch>
            <a:fillRect/>
          </a:stretch>
        </p:blipFill>
        <p:spPr>
          <a:xfrm>
            <a:off x="7196570" y="6362839"/>
            <a:ext cx="4355098" cy="289546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861695"/>
            <a:ext cx="9061450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lear Sans Regular Bold"/>
              </a:rPr>
              <a:t>Проектирование с применением BIM-технологий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849120"/>
            <a:ext cx="11139170" cy="301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•Многократная проверка данных на каждом этапе разработки проекта;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•Интеграция 3D модели с расчетными комплексами;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•Уменьшение сроков разработки чертежей и разделов документации стадий П/РД.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На основе 3D модели выпускаются следующие виды документации: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•Проектная и рабочая документация по разделам;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•Спецификации трубопроводов, оборудования, арматуры;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•Монтажно-технологические и изометрические чертежи.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5331" y="8494320"/>
            <a:ext cx="3279141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legreya Bold"/>
              </a:rPr>
              <a:t>Проведение НЛС на объекте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legreya Bold"/>
              </a:rPr>
              <a:t>Облако точек НЛС</a:t>
            </a:r>
          </a:p>
        </p:txBody>
      </p:sp>
      <p:sp>
        <p:nvSpPr>
          <p:cNvPr id="3" name="AutoShape 3"/>
          <p:cNvSpPr/>
          <p:nvPr/>
        </p:nvSpPr>
        <p:spPr>
          <a:xfrm rot="-6478541">
            <a:off x="-599862" y="8721758"/>
            <a:ext cx="2440160" cy="3725632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4" name="AutoShape 4"/>
          <p:cNvSpPr/>
          <p:nvPr/>
        </p:nvSpPr>
        <p:spPr>
          <a:xfrm rot="-2794345">
            <a:off x="13418748" y="-3629859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5" name="AutoShape 5"/>
          <p:cNvSpPr/>
          <p:nvPr/>
        </p:nvSpPr>
        <p:spPr>
          <a:xfrm rot="-2700000">
            <a:off x="12415626" y="-2646121"/>
            <a:ext cx="57378" cy="607228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2236" y="4978208"/>
            <a:ext cx="5025330" cy="33309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7995" r="7995"/>
          <a:stretch>
            <a:fillRect/>
          </a:stretch>
        </p:blipFill>
        <p:spPr>
          <a:xfrm>
            <a:off x="5954197" y="3937252"/>
            <a:ext cx="5019996" cy="33309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7995" t="11751" r="7995"/>
          <a:stretch>
            <a:fillRect/>
          </a:stretch>
        </p:blipFill>
        <p:spPr>
          <a:xfrm>
            <a:off x="11189591" y="3575990"/>
            <a:ext cx="5019996" cy="293953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917575"/>
            <a:ext cx="9711690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lear Sans Regular Bold"/>
              </a:rPr>
              <a:t>Разработка 3D-моделей «Как построено» (“As Built”)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7740" y="2065655"/>
            <a:ext cx="13183870" cy="129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основании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данных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наземного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лазерного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сканирования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(НЛС). 3D-модель,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полученная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данным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НЛС –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отображение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текущего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состояния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рельефа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геометрического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положения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формы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объектов</a:t>
            </a:r>
            <a:r>
              <a:rPr lang="en-US" sz="2400" dirty="0">
                <a:solidFill>
                  <a:srgbClr val="000000"/>
                </a:solidFill>
                <a:latin typeface="Clear Sans Regular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Clear Sans Regular"/>
              </a:rPr>
              <a:t>пространстве</a:t>
            </a:r>
            <a:endParaRPr lang="en-US" sz="2400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92565" y="7394173"/>
            <a:ext cx="3143261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legreya Bold"/>
              </a:rPr>
              <a:t>Формирование 3D-модели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legreya Bold"/>
              </a:rPr>
              <a:t>«Как построено»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68160" y="6615124"/>
            <a:ext cx="2862858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legreya Bold"/>
              </a:rPr>
              <a:t>Модель «Как построено».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legreya Bold"/>
              </a:rPr>
              <a:t> Результирующая модель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94345">
            <a:off x="13418748" y="-3629859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rcRect l="14223" t="17532" r="1305" b="25265"/>
          <a:stretch>
            <a:fillRect/>
          </a:stretch>
        </p:blipFill>
        <p:spPr>
          <a:xfrm rot="-2872807">
            <a:off x="9441084" y="5462791"/>
            <a:ext cx="13688398" cy="6478439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6478541">
            <a:off x="-599862" y="8721758"/>
            <a:ext cx="2440160" cy="3725632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5" name="AutoShape 5"/>
          <p:cNvSpPr/>
          <p:nvPr/>
        </p:nvSpPr>
        <p:spPr>
          <a:xfrm rot="-2700000">
            <a:off x="12415626" y="-2646121"/>
            <a:ext cx="57378" cy="607228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7231" y="3169751"/>
            <a:ext cx="4905242" cy="2799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9897" y="6227036"/>
            <a:ext cx="4905242" cy="291978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97025" y="953770"/>
            <a:ext cx="7248525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lear Sans Regular Bold"/>
              </a:rPr>
              <a:t>BIM модель «Как спроектировано»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9238" y="4821555"/>
            <a:ext cx="952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597025" y="1880870"/>
            <a:ext cx="11552555" cy="861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lear Sans Regular"/>
              </a:rPr>
              <a:t>Выполняется на основании всех разделов проектной или рабочей документации,выполненных для объекта капитального строительства в 2D.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44230" y="3131820"/>
            <a:ext cx="7225030" cy="301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buFont typeface="Arial" panose="020B0604020202090204"/>
              <a:buChar char="•"/>
            </a:pPr>
            <a:r>
              <a:rPr lang="en-US" sz="2100">
                <a:solidFill>
                  <a:srgbClr val="000000"/>
                </a:solidFill>
                <a:latin typeface="Alegreya Bold"/>
              </a:rPr>
              <a:t>Выявление пространственных коллизий с помощью 3D-модели объекта и выпуск отчетных форм;</a:t>
            </a:r>
          </a:p>
          <a:p>
            <a:pPr marL="453390" lvl="1" indent="-226695">
              <a:lnSpc>
                <a:spcPts val="2940"/>
              </a:lnSpc>
              <a:buFont typeface="Arial" panose="020B0604020202090204"/>
              <a:buChar char="•"/>
            </a:pPr>
            <a:r>
              <a:rPr lang="en-US" sz="2100">
                <a:solidFill>
                  <a:srgbClr val="000000"/>
                </a:solidFill>
                <a:latin typeface="Alegreya Bold"/>
              </a:rPr>
              <a:t>Анализ рабочей документации на корректность разработанных спецификаций и смет;</a:t>
            </a:r>
          </a:p>
          <a:p>
            <a:pPr marL="453390" lvl="1" indent="-226695">
              <a:lnSpc>
                <a:spcPts val="2940"/>
              </a:lnSpc>
              <a:buFont typeface="Arial" panose="020B0604020202090204"/>
              <a:buChar char="•"/>
            </a:pPr>
            <a:r>
              <a:rPr lang="en-US" sz="2100">
                <a:solidFill>
                  <a:srgbClr val="000000"/>
                </a:solidFill>
                <a:latin typeface="Alegreya Bold"/>
              </a:rPr>
              <a:t>Выпуск комплектов изометрических чертежей трубопроводов, воздуховодов,кабельных трасс и спецификаций элементов.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94345">
            <a:off x="13418748" y="-3629859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3" name="AutoShape 3"/>
          <p:cNvSpPr/>
          <p:nvPr/>
        </p:nvSpPr>
        <p:spPr>
          <a:xfrm rot="-2700000">
            <a:off x="12415626" y="-2646121"/>
            <a:ext cx="57378" cy="607228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433" t="2385" r="9525" b="5842"/>
          <a:stretch>
            <a:fillRect/>
          </a:stretch>
        </p:blipFill>
        <p:spPr>
          <a:xfrm>
            <a:off x="12172483" y="2681604"/>
            <a:ext cx="4311898" cy="28853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917868"/>
            <a:ext cx="3575780" cy="27244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4725" y="4124294"/>
            <a:ext cx="3575780" cy="22938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13189"/>
          <a:stretch>
            <a:fillRect/>
          </a:stretch>
        </p:blipFill>
        <p:spPr>
          <a:xfrm>
            <a:off x="6401159" y="1917868"/>
            <a:ext cx="3881986" cy="27244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568" t="6301" r="3226" b="7276"/>
          <a:stretch>
            <a:fillRect/>
          </a:stretch>
        </p:blipFill>
        <p:spPr>
          <a:xfrm>
            <a:off x="7453042" y="4124294"/>
            <a:ext cx="3575780" cy="23127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97324" y="7048587"/>
            <a:ext cx="4616736" cy="110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Clear Sans Regular Bold"/>
              </a:rPr>
              <a:t>Устранение</a:t>
            </a:r>
            <a:r>
              <a:rPr lang="en-US" sz="21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lear Sans Regular Bold"/>
              </a:rPr>
              <a:t>коллизий</a:t>
            </a:r>
            <a:r>
              <a:rPr lang="en-US" sz="2100" dirty="0">
                <a:solidFill>
                  <a:srgbClr val="000000"/>
                </a:solidFill>
                <a:latin typeface="Clear Sans Regular Bold"/>
              </a:rPr>
              <a:t> с </a:t>
            </a:r>
            <a:r>
              <a:rPr lang="en-US" sz="2100" dirty="0" err="1">
                <a:solidFill>
                  <a:srgbClr val="000000"/>
                </a:solidFill>
                <a:latin typeface="Clear Sans Regular Bold"/>
              </a:rPr>
              <a:t>помощью</a:t>
            </a:r>
            <a:r>
              <a:rPr lang="en-US" sz="21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lear Sans Regular Bold"/>
              </a:rPr>
              <a:t>модели</a:t>
            </a:r>
            <a:r>
              <a:rPr lang="en-US" sz="2100" dirty="0">
                <a:solidFill>
                  <a:srgbClr val="000000"/>
                </a:solidFill>
                <a:latin typeface="Clear Sans Regular Bold"/>
              </a:rPr>
              <a:t> «</a:t>
            </a:r>
            <a:r>
              <a:rPr lang="en-US" sz="2100" dirty="0" err="1">
                <a:solidFill>
                  <a:srgbClr val="000000"/>
                </a:solidFill>
                <a:latin typeface="Clear Sans Regular Bold"/>
              </a:rPr>
              <a:t>Как</a:t>
            </a:r>
            <a:r>
              <a:rPr lang="en-US" sz="21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lear Sans Regular Bold"/>
              </a:rPr>
              <a:t>спроектировано</a:t>
            </a:r>
            <a:r>
              <a:rPr lang="en-US" sz="2100" dirty="0">
                <a:solidFill>
                  <a:srgbClr val="000000"/>
                </a:solidFill>
                <a:latin typeface="Clear Sans Regular Bold"/>
              </a:rPr>
              <a:t>». </a:t>
            </a:r>
            <a:r>
              <a:rPr lang="en-US" sz="2100" dirty="0" err="1">
                <a:solidFill>
                  <a:srgbClr val="000000"/>
                </a:solidFill>
                <a:latin typeface="Clear Sans Regular Bold"/>
              </a:rPr>
              <a:t>Выпуск</a:t>
            </a:r>
            <a:r>
              <a:rPr lang="en-US" sz="21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lear Sans Regular Bold"/>
              </a:rPr>
              <a:t>отчетов</a:t>
            </a:r>
            <a:r>
              <a:rPr lang="en-US" sz="2100" dirty="0">
                <a:solidFill>
                  <a:srgbClr val="000000"/>
                </a:solidFill>
                <a:latin typeface="Clear Sans Regular Bold"/>
              </a:rPr>
              <a:t> о </a:t>
            </a:r>
            <a:r>
              <a:rPr lang="en-US" sz="2100" dirty="0" err="1">
                <a:solidFill>
                  <a:srgbClr val="000000"/>
                </a:solidFill>
                <a:latin typeface="Clear Sans Regular Bold"/>
              </a:rPr>
              <a:t>коллизиях</a:t>
            </a:r>
            <a:endParaRPr lang="en-US" sz="2100" dirty="0">
              <a:solidFill>
                <a:srgbClr val="000000"/>
              </a:solidFill>
              <a:latin typeface="Clear Sans Regular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69783" y="7048587"/>
            <a:ext cx="5331838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Формирование автоматизированных спецификаций элементов и изометрических чертежей трубопроводов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37067" y="7048587"/>
            <a:ext cx="4477706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Анализ рабочей документации на корректность разработанных спецификаций и смет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41070"/>
            <a:ext cx="8404225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lear Sans Regular Bold"/>
              </a:rPr>
              <a:t>Решения BIM модель «Как спроектировано» </a:t>
            </a:r>
          </a:p>
        </p:txBody>
      </p:sp>
      <p:sp>
        <p:nvSpPr>
          <p:cNvPr id="14" name="AutoShape 14"/>
          <p:cNvSpPr/>
          <p:nvPr/>
        </p:nvSpPr>
        <p:spPr>
          <a:xfrm rot="-6478541">
            <a:off x="-599862" y="8721758"/>
            <a:ext cx="2440160" cy="3725632"/>
          </a:xfrm>
          <a:prstGeom prst="rect">
            <a:avLst/>
          </a:prstGeom>
          <a:solidFill>
            <a:srgbClr val="329996"/>
          </a:solid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284" r="3186" b="8284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6478541">
            <a:off x="-1220080" y="8651655"/>
            <a:ext cx="2440160" cy="372563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4293" b="4293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877" r="23622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6213" b="6213"/>
          <a:stretch>
            <a:fillRect/>
          </a:stretch>
        </p:blipFill>
        <p:spPr>
          <a:xfrm>
            <a:off x="13190036" y="3623605"/>
            <a:ext cx="4650975" cy="25398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1789" b="1789"/>
          <a:stretch>
            <a:fillRect/>
          </a:stretch>
        </p:blipFill>
        <p:spPr>
          <a:xfrm>
            <a:off x="8630111" y="6452234"/>
            <a:ext cx="4271417" cy="2903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t="6895" b="6895"/>
          <a:stretch>
            <a:fillRect/>
          </a:stretch>
        </p:blipFill>
        <p:spPr>
          <a:xfrm>
            <a:off x="13190036" y="6452234"/>
            <a:ext cx="4650975" cy="29039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484755"/>
            <a:ext cx="11398250" cy="3769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Проект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Школа в Швеции со спортивным залом на 450 мест;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BIM-Проектирование.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Разделы: КЖИ, детализация железобетонных конструкций в Tekla Structure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Разработка рабочих чертежей для производства панелей на заводе.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Рабочие чертежи сборных элементов: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•Колонны, балки;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•конструкции лестниц, площадок и балконов;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•стеновые панели (однослойные, двух- и трехслойные)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784845"/>
            <a:ext cx="10609160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Lithuania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418712"/>
            <a:ext cx="10609160" cy="147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Используемое ПО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Tekla Structures, Tekla Model Sharing, Trimble Connect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Реализация – 2019-2020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953770"/>
            <a:ext cx="10957560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lear Sans Regular Bold"/>
              </a:rPr>
              <a:t>Примеры выполненных работ в сфере BIM-технологий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773" t="8859" r="3057" b="18459"/>
          <a:stretch>
            <a:fillRect/>
          </a:stretch>
        </p:blipFill>
        <p:spPr>
          <a:xfrm>
            <a:off x="13281305" y="542963"/>
            <a:ext cx="4364611" cy="27785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015" b="12015"/>
          <a:stretch>
            <a:fillRect/>
          </a:stretch>
        </p:blipFill>
        <p:spPr>
          <a:xfrm>
            <a:off x="13281305" y="3627527"/>
            <a:ext cx="4395228" cy="24987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0618" t="15687" b="8778"/>
          <a:stretch>
            <a:fillRect/>
          </a:stretch>
        </p:blipFill>
        <p:spPr>
          <a:xfrm>
            <a:off x="13281305" y="6434466"/>
            <a:ext cx="4395228" cy="28238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782445"/>
            <a:ext cx="11268710" cy="490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Проект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Разработка комплексной 3D-модели «Как спроектировано» с заполнением атрибутов для объекта на основании документации, выпущенной проектной организацией. Автоматизированный поиск пространственных коллизий и выдача отчетов по ним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Результаты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По результатам автоматизированного поиска пространственных коллизий в 3D-модели поэтапно формировались отчетные документы, которые впоследствии передавались проектной организации для внесения изменений и выпуска новых ревизий рабочей документации. 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После устранения проектной организацией всех выявленных коллизий, рабочая документация была одобрена Заказчиком для передачи в строительство</a:t>
            </a:r>
          </a:p>
        </p:txBody>
      </p:sp>
      <p:sp>
        <p:nvSpPr>
          <p:cNvPr id="6" name="AutoShape 6"/>
          <p:cNvSpPr/>
          <p:nvPr/>
        </p:nvSpPr>
        <p:spPr>
          <a:xfrm rot="-6478541">
            <a:off x="-1220080" y="8651655"/>
            <a:ext cx="2440160" cy="3725632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7" name="TextBox 7"/>
          <p:cNvSpPr txBox="1"/>
          <p:nvPr/>
        </p:nvSpPr>
        <p:spPr>
          <a:xfrm>
            <a:off x="1028700" y="1026160"/>
            <a:ext cx="10570845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lear Sans Regular Bold"/>
              </a:rPr>
              <a:t>Примеры выполненных работ в сфере BIM-технологий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335213">
            <a:off x="-463447" y="7761487"/>
            <a:ext cx="43907" cy="3580261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3" name="TextBox 3"/>
          <p:cNvSpPr txBox="1"/>
          <p:nvPr/>
        </p:nvSpPr>
        <p:spPr>
          <a:xfrm>
            <a:off x="1549400" y="942340"/>
            <a:ext cx="7496810" cy="653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00"/>
              </a:lnSpc>
            </a:pPr>
            <a:r>
              <a:rPr lang="en-US" sz="4250" dirty="0" err="1">
                <a:solidFill>
                  <a:srgbClr val="000000"/>
                </a:solidFill>
                <a:latin typeface="Clear Sans Regular Bold"/>
              </a:rPr>
              <a:t>Справка</a:t>
            </a:r>
            <a:r>
              <a:rPr lang="en-US" sz="425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4250" dirty="0" err="1">
                <a:solidFill>
                  <a:srgbClr val="000000"/>
                </a:solidFill>
                <a:latin typeface="Clear Sans Regular Bold"/>
              </a:rPr>
              <a:t>об</a:t>
            </a:r>
            <a:r>
              <a:rPr lang="en-US" sz="425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4250" dirty="0" err="1">
                <a:solidFill>
                  <a:srgbClr val="000000"/>
                </a:solidFill>
                <a:latin typeface="Clear Sans Regular Bold"/>
              </a:rPr>
              <a:t>организации</a:t>
            </a:r>
            <a:endParaRPr lang="en-US" sz="4250" dirty="0">
              <a:solidFill>
                <a:srgbClr val="000000"/>
              </a:solidFill>
              <a:latin typeface="Clear Sans Regular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49178" y="2031560"/>
            <a:ext cx="12928822" cy="5740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60"/>
              </a:lnSpc>
              <a:spcBef>
                <a:spcPct val="0"/>
              </a:spcBef>
            </a:pPr>
            <a:r>
              <a:rPr lang="ru-RU" altLang="en-US" sz="2115" dirty="0">
                <a:solidFill>
                  <a:srgbClr val="000000"/>
                </a:solidFill>
                <a:latin typeface="Clear Sans Regular"/>
              </a:rPr>
              <a:t>Группа компаний </a:t>
            </a:r>
            <a:r>
              <a:rPr lang="en-US" altLang="ru-RU" sz="2115" dirty="0" err="1">
                <a:solidFill>
                  <a:srgbClr val="000000"/>
                </a:solidFill>
                <a:latin typeface="Clear Sans Regular"/>
              </a:rPr>
              <a:t>PMtech</a:t>
            </a:r>
            <a:r>
              <a:rPr lang="en-US" altLang="ru-RU" sz="2115" dirty="0">
                <a:solidFill>
                  <a:srgbClr val="000000"/>
                </a:solidFill>
                <a:latin typeface="Clear Sans Regular"/>
              </a:rPr>
              <a:t> (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ООО «</a:t>
            </a:r>
            <a:r>
              <a:rPr lang="en-US" sz="2115" dirty="0" err="1" smtClean="0">
                <a:solidFill>
                  <a:srgbClr val="000000"/>
                </a:solidFill>
                <a:latin typeface="Clear Sans Regular"/>
              </a:rPr>
              <a:t>Технологии</a:t>
            </a:r>
            <a:r>
              <a:rPr lang="ru-RU" sz="2115" dirty="0" smtClean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 smtClean="0">
                <a:solidFill>
                  <a:srgbClr val="000000"/>
                </a:solidFill>
                <a:latin typeface="Clear Sans Regular"/>
              </a:rPr>
              <a:t>управления</a:t>
            </a:r>
            <a:r>
              <a:rPr lang="en-US" sz="2115" dirty="0" smtClean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проектами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»,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PMtech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Engineering, </a:t>
            </a:r>
            <a:r>
              <a:rPr lang="ru-RU" altLang="en-US" sz="2115" dirty="0">
                <a:solidFill>
                  <a:srgbClr val="000000"/>
                </a:solidFill>
                <a:latin typeface="Clear Sans Regular"/>
              </a:rPr>
              <a:t>ООО </a:t>
            </a:r>
            <a:r>
              <a:rPr lang="ru-RU" altLang="en-US" sz="2115" dirty="0" err="1">
                <a:solidFill>
                  <a:srgbClr val="000000"/>
                </a:solidFill>
                <a:latin typeface="Clear Sans Regular"/>
              </a:rPr>
              <a:t>ПМтех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) –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это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многопрофильный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BIM-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интегратор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предоставляющий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полный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спектр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услуг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по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проектированию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промышленных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гражданских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объектов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с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применением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BIM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технологий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внедрением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концепции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цифровых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двойников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(Digital Twins)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на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своих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проектах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.</a:t>
            </a:r>
          </a:p>
          <a:p>
            <a:pPr>
              <a:lnSpc>
                <a:spcPts val="2960"/>
              </a:lnSpc>
              <a:spcBef>
                <a:spcPct val="0"/>
              </a:spcBef>
            </a:pPr>
            <a:endParaRPr lang="en-US" sz="2115" dirty="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960"/>
              </a:lnSpc>
              <a:spcBef>
                <a:spcPct val="0"/>
              </a:spcBef>
            </a:pP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Направления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деятельности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:</a:t>
            </a:r>
          </a:p>
          <a:p>
            <a:pPr marL="456565" lvl="1" indent="-227965">
              <a:lnSpc>
                <a:spcPts val="2960"/>
              </a:lnSpc>
              <a:buFont typeface="Arial" panose="020B0604020202090204"/>
              <a:buChar char="•"/>
            </a:pP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параметрическое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моделирование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(BIM);</a:t>
            </a:r>
          </a:p>
          <a:p>
            <a:pPr marL="456565" lvl="1" indent="-227965">
              <a:lnSpc>
                <a:spcPts val="2960"/>
              </a:lnSpc>
              <a:buFont typeface="Arial" panose="020B0604020202090204"/>
              <a:buChar char="•"/>
            </a:pP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BIM-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проектирование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жилых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зданий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гражданских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объектов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 marL="456565" lvl="1" indent="-227965">
              <a:lnSpc>
                <a:spcPts val="2960"/>
              </a:lnSpc>
              <a:buFont typeface="Arial" panose="020B0604020202090204"/>
              <a:buChar char="•"/>
            </a:pP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BIM-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проектирование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строительных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конструкций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промышленных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объектов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 marL="456565" lvl="1" indent="-227965">
              <a:lnSpc>
                <a:spcPts val="2960"/>
              </a:lnSpc>
              <a:buFont typeface="Arial" panose="020B0604020202090204"/>
              <a:buChar char="•"/>
            </a:pP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разработка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приложений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процессов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для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автоматизации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проектирования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строительства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.</a:t>
            </a:r>
          </a:p>
          <a:p>
            <a:pPr>
              <a:lnSpc>
                <a:spcPts val="2960"/>
              </a:lnSpc>
              <a:spcBef>
                <a:spcPct val="0"/>
              </a:spcBef>
            </a:pPr>
            <a:endParaRPr lang="en-US" sz="2115" dirty="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960"/>
              </a:lnSpc>
              <a:spcBef>
                <a:spcPct val="0"/>
              </a:spcBef>
            </a:pP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Мы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объединяем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в </a:t>
            </a:r>
            <a:r>
              <a:rPr lang="en-US" sz="2115" dirty="0" err="1" smtClean="0">
                <a:solidFill>
                  <a:srgbClr val="000000"/>
                </a:solidFill>
                <a:latin typeface="Clear Sans Regular"/>
              </a:rPr>
              <a:t>св</a:t>
            </a:r>
            <a:r>
              <a:rPr lang="ru-RU" sz="2115" dirty="0" smtClean="0">
                <a:solidFill>
                  <a:srgbClr val="000000"/>
                </a:solidFill>
                <a:latin typeface="Clear Sans Regular"/>
              </a:rPr>
              <a:t>о</a:t>
            </a:r>
            <a:r>
              <a:rPr lang="en-US" sz="2115" dirty="0" err="1" smtClean="0">
                <a:solidFill>
                  <a:srgbClr val="000000"/>
                </a:solidFill>
                <a:latin typeface="Clear Sans Regular"/>
              </a:rPr>
              <a:t>ей</a:t>
            </a:r>
            <a:r>
              <a:rPr lang="en-US" sz="2115" dirty="0" smtClean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работе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комплексные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технологические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услуги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цифровые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решения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консалтинг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благодаря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чему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сервис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нашей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компании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полностью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адаптирован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к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потребностям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наших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клиентов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обеспечивая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индивидуальное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обслуживание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от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начала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проекта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до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его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115" dirty="0" err="1">
                <a:solidFill>
                  <a:srgbClr val="000000"/>
                </a:solidFill>
                <a:latin typeface="Clear Sans Regular"/>
              </a:rPr>
              <a:t>завершения</a:t>
            </a:r>
            <a:r>
              <a:rPr lang="en-US" sz="2115" dirty="0">
                <a:solidFill>
                  <a:srgbClr val="000000"/>
                </a:solidFill>
                <a:latin typeface="Clear Sans Regular"/>
              </a:rPr>
              <a:t>.</a:t>
            </a:r>
          </a:p>
          <a:p>
            <a:pPr>
              <a:lnSpc>
                <a:spcPts val="2960"/>
              </a:lnSpc>
              <a:spcBef>
                <a:spcPct val="0"/>
              </a:spcBef>
            </a:pPr>
            <a:endParaRPr lang="en-US" sz="2115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5" name="AutoShape 5"/>
          <p:cNvSpPr/>
          <p:nvPr/>
        </p:nvSpPr>
        <p:spPr>
          <a:xfrm rot="-1062971">
            <a:off x="-2967904" y="10116145"/>
            <a:ext cx="6676706" cy="666420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6" name="AutoShape 6"/>
          <p:cNvSpPr/>
          <p:nvPr/>
        </p:nvSpPr>
        <p:spPr>
          <a:xfrm rot="-2794345">
            <a:off x="13418748" y="-3653460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7" name="AutoShape 7"/>
          <p:cNvSpPr/>
          <p:nvPr/>
        </p:nvSpPr>
        <p:spPr>
          <a:xfrm rot="-2700000">
            <a:off x="12013533" y="-3124117"/>
            <a:ext cx="57378" cy="607228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92184" y="8913679"/>
            <a:ext cx="2128307" cy="689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284" r="3186" b="8284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6478541">
            <a:off x="-1220080" y="8651655"/>
            <a:ext cx="2440160" cy="372563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4293" b="4293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877" r="23622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6895" b="6895"/>
          <a:stretch>
            <a:fillRect/>
          </a:stretch>
        </p:blipFill>
        <p:spPr>
          <a:xfrm>
            <a:off x="13190036" y="6452234"/>
            <a:ext cx="4650975" cy="29039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9179" t="11177" b="11177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3963" t="5802" b="9446"/>
          <a:stretch>
            <a:fillRect/>
          </a:stretch>
        </p:blipFill>
        <p:spPr>
          <a:xfrm>
            <a:off x="8256747" y="6452234"/>
            <a:ext cx="4650975" cy="29039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12202" t="11292" b="10347"/>
          <a:stretch>
            <a:fillRect/>
          </a:stretch>
        </p:blipFill>
        <p:spPr>
          <a:xfrm>
            <a:off x="13190036" y="3623712"/>
            <a:ext cx="4650975" cy="25398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4984" r="4984"/>
          <a:stretch>
            <a:fillRect/>
          </a:stretch>
        </p:blipFill>
        <p:spPr>
          <a:xfrm>
            <a:off x="13190036" y="6452234"/>
            <a:ext cx="4650975" cy="290390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1784985"/>
            <a:ext cx="11068050" cy="301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Проект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Производственное здание в Вильнюсе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Результаты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BIM-Проектирование. Расчет  элементов металлического каркаса проекта (стальная конструкция центрального  въездного портала), детализация металлоконструкций, подготовка технических условий и затрат на листовую сталь. Чертежи заводские для стальных элементов (КМД).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086350"/>
            <a:ext cx="10609160" cy="147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 Bold"/>
              </a:rPr>
              <a:t>Используемое ПО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Tekla Structures, LIRA, SCAD</a:t>
            </a:r>
          </a:p>
          <a:p>
            <a:pPr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lear Sans Regular"/>
              </a:rPr>
              <a:t>Реализация – 2018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53770"/>
            <a:ext cx="10462260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lear Sans Regular Bold"/>
              </a:rPr>
              <a:t>Примеры выполненных работ в сфере BIM-технологий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284" r="3186" b="8284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4293" b="4293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877" r="23622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6895" b="6895"/>
          <a:stretch>
            <a:fillRect/>
          </a:stretch>
        </p:blipFill>
        <p:spPr>
          <a:xfrm>
            <a:off x="13190036" y="6452234"/>
            <a:ext cx="4650975" cy="29039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9179" t="11177" b="11177"/>
          <a:stretch>
            <a:fillRect/>
          </a:stretch>
        </p:blipFill>
        <p:spPr>
          <a:xfrm>
            <a:off x="13190036" y="605510"/>
            <a:ext cx="4650975" cy="27339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3963" t="5802" b="9446"/>
          <a:stretch>
            <a:fillRect/>
          </a:stretch>
        </p:blipFill>
        <p:spPr>
          <a:xfrm>
            <a:off x="8256747" y="6452234"/>
            <a:ext cx="4650975" cy="2903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2202" t="11292" b="10347"/>
          <a:stretch>
            <a:fillRect/>
          </a:stretch>
        </p:blipFill>
        <p:spPr>
          <a:xfrm>
            <a:off x="13190036" y="3623712"/>
            <a:ext cx="4650975" cy="2539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4984" r="4984"/>
          <a:stretch>
            <a:fillRect/>
          </a:stretch>
        </p:blipFill>
        <p:spPr>
          <a:xfrm>
            <a:off x="13190036" y="6452234"/>
            <a:ext cx="4650975" cy="290390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1807845"/>
            <a:ext cx="11494770" cy="5621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 err="1">
                <a:solidFill>
                  <a:srgbClr val="000000"/>
                </a:solidFill>
                <a:latin typeface="Clear Sans Regular Bold"/>
              </a:rPr>
              <a:t>Проект</a:t>
            </a:r>
            <a:endParaRPr lang="en-US" sz="1955" dirty="0">
              <a:solidFill>
                <a:srgbClr val="000000"/>
              </a:solidFill>
              <a:latin typeface="Clear Sans Regular Bold"/>
            </a:endParaRP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Проектирование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металлических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конструкций</a:t>
            </a:r>
            <a:endParaRPr lang="en-US" sz="1955" dirty="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740"/>
              </a:lnSpc>
              <a:spcBef>
                <a:spcPct val="0"/>
              </a:spcBef>
            </a:pPr>
            <a:endParaRPr lang="en-US" sz="1955" dirty="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 err="1">
                <a:solidFill>
                  <a:srgbClr val="000000"/>
                </a:solidFill>
                <a:latin typeface="Clear Sans Regular Bold"/>
              </a:rPr>
              <a:t>Результаты</a:t>
            </a:r>
            <a:endParaRPr lang="en-US" sz="1955" dirty="0">
              <a:solidFill>
                <a:srgbClr val="000000"/>
              </a:solidFill>
              <a:latin typeface="Clear Sans Regular Bold"/>
            </a:endParaRP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BIM-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Проектирование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.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Проектирование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конструкций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металлических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деталировочных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(КМД)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для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изготовления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конструкций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на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заводе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.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Выполнение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проектов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по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нормам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СНГ (ГОСТ/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СНиП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/СП), а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также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проектирование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сооружений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по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Eurocodes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(EN)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Расчет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деталировку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узлов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(3D-модель); 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Оценка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нагрузок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нахождение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опорных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реакций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расчет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необходимого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сечения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Монтажные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схемы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Чертежи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отдельных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деталей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Чертежи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сборок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(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отправочных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марок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);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Монтажные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узлы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(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при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необходимости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);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Ведомость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отправочных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марок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(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сборок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);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-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Выборка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955" dirty="0" err="1">
                <a:solidFill>
                  <a:srgbClr val="000000"/>
                </a:solidFill>
                <a:latin typeface="Clear Sans Regular"/>
              </a:rPr>
              <a:t>металла</a:t>
            </a:r>
            <a:r>
              <a:rPr lang="en-US" sz="1955" dirty="0">
                <a:solidFill>
                  <a:srgbClr val="000000"/>
                </a:solidFill>
                <a:latin typeface="Clear Sans Regular"/>
              </a:rPr>
              <a:t>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567304"/>
            <a:ext cx="9888361" cy="135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>
                <a:solidFill>
                  <a:srgbClr val="000000"/>
                </a:solidFill>
                <a:latin typeface="Clear Sans Regular Bold"/>
              </a:rPr>
              <a:t>Используемое ПО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>
                <a:solidFill>
                  <a:srgbClr val="000000"/>
                </a:solidFill>
                <a:latin typeface="Clear Sans Regular"/>
              </a:rPr>
              <a:t>Tekla Structures, Dlubal RFEM</a:t>
            </a:r>
          </a:p>
          <a:p>
            <a:pPr>
              <a:lnSpc>
                <a:spcPts val="2740"/>
              </a:lnSpc>
              <a:spcBef>
                <a:spcPct val="0"/>
              </a:spcBef>
            </a:pPr>
            <a:endParaRPr lang="en-US" sz="1955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740"/>
              </a:lnSpc>
              <a:spcBef>
                <a:spcPct val="0"/>
              </a:spcBef>
            </a:pPr>
            <a:r>
              <a:rPr lang="en-US" sz="1955">
                <a:solidFill>
                  <a:srgbClr val="000000"/>
                </a:solidFill>
                <a:latin typeface="Clear Sans Regular"/>
              </a:rPr>
              <a:t>Реализация – 2020</a:t>
            </a:r>
          </a:p>
        </p:txBody>
      </p:sp>
      <p:sp>
        <p:nvSpPr>
          <p:cNvPr id="12" name="AutoShape 12"/>
          <p:cNvSpPr/>
          <p:nvPr/>
        </p:nvSpPr>
        <p:spPr>
          <a:xfrm rot="-6478541">
            <a:off x="-1573499" y="8964085"/>
            <a:ext cx="2440160" cy="372563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t="6490" b="6490"/>
          <a:stretch>
            <a:fillRect/>
          </a:stretch>
        </p:blipFill>
        <p:spPr>
          <a:xfrm>
            <a:off x="8256747" y="6452234"/>
            <a:ext cx="4650975" cy="29039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 t="2375" b="9993"/>
          <a:stretch>
            <a:fillRect/>
          </a:stretch>
        </p:blipFill>
        <p:spPr>
          <a:xfrm>
            <a:off x="13190036" y="6452234"/>
            <a:ext cx="4650975" cy="29039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190036" y="605510"/>
            <a:ext cx="4650975" cy="27091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 t="3325" b="3325"/>
          <a:stretch>
            <a:fillRect/>
          </a:stretch>
        </p:blipFill>
        <p:spPr>
          <a:xfrm>
            <a:off x="13190036" y="3623712"/>
            <a:ext cx="4650975" cy="253986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28700" y="971550"/>
            <a:ext cx="10626725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Примеры</a:t>
            </a:r>
            <a:r>
              <a:rPr lang="en-US" sz="28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выполненных</a:t>
            </a:r>
            <a:r>
              <a:rPr lang="en-US" sz="28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работ</a:t>
            </a:r>
            <a:r>
              <a:rPr lang="en-US" sz="2800" dirty="0">
                <a:solidFill>
                  <a:srgbClr val="000000"/>
                </a:solidFill>
                <a:latin typeface="Clear Sans Regular Bold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сфере</a:t>
            </a:r>
            <a:r>
              <a:rPr lang="en-US" sz="2800" dirty="0">
                <a:solidFill>
                  <a:srgbClr val="000000"/>
                </a:solidFill>
                <a:latin typeface="Clear Sans Regular Bold"/>
              </a:rPr>
              <a:t> BIM-</a:t>
            </a: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технологий</a:t>
            </a:r>
            <a:endParaRPr lang="en-US" sz="2800" dirty="0">
              <a:solidFill>
                <a:srgbClr val="000000"/>
              </a:solidFill>
              <a:latin typeface="Clear Sans Regular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571500"/>
            <a:ext cx="9485610" cy="555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Примеры</a:t>
            </a:r>
            <a:r>
              <a:rPr lang="en-US" sz="28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выполненных</a:t>
            </a:r>
            <a:r>
              <a:rPr lang="en-US" sz="280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работ</a:t>
            </a:r>
            <a:r>
              <a:rPr lang="en-US" sz="2800" dirty="0">
                <a:solidFill>
                  <a:srgbClr val="000000"/>
                </a:solidFill>
                <a:latin typeface="Clear Sans Regular Bold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сфере</a:t>
            </a:r>
            <a:r>
              <a:rPr lang="en-US" sz="2800" dirty="0">
                <a:solidFill>
                  <a:srgbClr val="000000"/>
                </a:solidFill>
                <a:latin typeface="Clear Sans Regular Bold"/>
              </a:rPr>
              <a:t> BIM-</a:t>
            </a:r>
            <a:r>
              <a:rPr lang="en-US" sz="2800" dirty="0" err="1">
                <a:solidFill>
                  <a:srgbClr val="000000"/>
                </a:solidFill>
                <a:latin typeface="Clear Sans Regular Bold"/>
              </a:rPr>
              <a:t>технологий</a:t>
            </a:r>
            <a:endParaRPr lang="en-US" sz="2800" dirty="0">
              <a:solidFill>
                <a:srgbClr val="000000"/>
              </a:solidFill>
              <a:latin typeface="Clear Sans Regular Bol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5138883"/>
            <a:ext cx="9144000" cy="46628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Разделы</a:t>
            </a:r>
            <a:r>
              <a:rPr lang="en-US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 </a:t>
            </a:r>
            <a:endParaRPr lang="en-US" dirty="0" smtClean="0">
              <a:latin typeface="Clear Sans Medium" panose="020B0603030202020304" pitchFamily="34" charset="0"/>
              <a:cs typeface="Clear Sans Medium" panose="020B06030302020203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Бетонные </a:t>
            </a:r>
            <a:r>
              <a:rPr lang="ru-RU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конструкции (от котлована до кровли</a:t>
            </a:r>
            <a:r>
              <a:rPr lang="ru-RU" dirty="0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)</a:t>
            </a:r>
            <a:endParaRPr lang="en-US" dirty="0" smtClean="0">
              <a:latin typeface="Clear Sans Medium" panose="020B0603030202020304" pitchFamily="34" charset="0"/>
              <a:cs typeface="Clear Sans Medium" panose="020B06030302020203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HVAC </a:t>
            </a:r>
            <a:r>
              <a:rPr lang="ru-RU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(вентиляция; кондиционирование; комплексная автоматика, включая доступ для инвалидов, общую вентиляцию, противопожарную охрану, охранную сигнализацию, систему видеонаблюдения, систему безопасности на входе, аварийное оповещение</a:t>
            </a:r>
            <a:r>
              <a:rPr lang="ru-RU" dirty="0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)</a:t>
            </a:r>
            <a:endParaRPr lang="en-US" dirty="0" smtClean="0">
              <a:latin typeface="Clear Sans Medium" panose="020B0603030202020304" pitchFamily="34" charset="0"/>
              <a:cs typeface="Clear Sans Medium" panose="020B06030302020203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MEP </a:t>
            </a:r>
            <a:r>
              <a:rPr lang="ru-RU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(отопление, электрическое освещение, внутреннее, электроснабжение, </a:t>
            </a:r>
            <a:r>
              <a:rPr lang="ru-RU" dirty="0" err="1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молниезащита</a:t>
            </a:r>
            <a:r>
              <a:rPr lang="ru-RU" dirty="0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)были разработаны</a:t>
            </a:r>
            <a:r>
              <a:rPr lang="en-US" dirty="0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ru-RU" dirty="0" err="1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Autodesk</a:t>
            </a:r>
            <a:r>
              <a:rPr lang="ru-RU" dirty="0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 </a:t>
            </a:r>
            <a:r>
              <a:rPr lang="ru-RU" dirty="0" err="1">
                <a:latin typeface="Clear Sans Medium" panose="020B0603030202020304" pitchFamily="34" charset="0"/>
                <a:cs typeface="Clear Sans Medium" panose="020B0603030202020304" pitchFamily="34" charset="0"/>
              </a:rPr>
              <a:t>Revit</a:t>
            </a:r>
            <a:r>
              <a:rPr lang="ru-RU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, </a:t>
            </a:r>
            <a:r>
              <a:rPr lang="ru-RU" dirty="0" err="1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Navisworks</a:t>
            </a:r>
            <a:endParaRPr lang="en-US" dirty="0" smtClean="0">
              <a:latin typeface="Clear Sans Medium" panose="020B0603030202020304" pitchFamily="34" charset="0"/>
              <a:cs typeface="Clear Sans Medium" panose="020B0603030202020304" pitchFamily="34" charset="0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latin typeface="Clear Sans Medium" panose="020B0603030202020304" pitchFamily="34" charset="0"/>
                <a:cs typeface="Clear Sans Medium" panose="020B0603030202020304" pitchFamily="34" charset="0"/>
              </a:rPr>
              <a:t>2019 </a:t>
            </a:r>
            <a:r>
              <a:rPr lang="ru-RU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849012"/>
            <a:ext cx="4781505" cy="84558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2000" y="1243134"/>
            <a:ext cx="9601200" cy="375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Medium" panose="020B0603030202020304" pitchFamily="34" charset="0"/>
                <a:cs typeface="Clear Sans Medium" panose="020B0603030202020304" pitchFamily="34" charset="0"/>
              </a:rPr>
              <a:t>Проект</a:t>
            </a:r>
            <a: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 </a:t>
            </a:r>
            <a:b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</a:br>
            <a: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ПИК-проект, Москва, Российская Федерация</a:t>
            </a:r>
            <a:b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</a:br>
            <a: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Социальное здание / Детский сад / Дошкольное учреждение</a:t>
            </a:r>
            <a:b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</a:br>
            <a: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Количество мест - 235, трехэтажное здание с подвалом. </a:t>
            </a:r>
            <a:b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</a:br>
            <a: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Комплексное проектирование с использованием BIM-технологий (</a:t>
            </a:r>
            <a:r>
              <a:rPr lang="ru-RU" sz="2200" dirty="0" err="1">
                <a:latin typeface="Clear Sans Medium" panose="020B0603030202020304" pitchFamily="34" charset="0"/>
                <a:cs typeface="Clear Sans Medium" panose="020B0603030202020304" pitchFamily="34" charset="0"/>
              </a:rPr>
              <a:t>Autodesk</a:t>
            </a:r>
            <a: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 </a:t>
            </a:r>
            <a:r>
              <a:rPr lang="ru-RU" sz="2200" dirty="0" err="1">
                <a:latin typeface="Clear Sans Medium" panose="020B0603030202020304" pitchFamily="34" charset="0"/>
                <a:cs typeface="Clear Sans Medium" panose="020B0603030202020304" pitchFamily="34" charset="0"/>
              </a:rPr>
              <a:t>Revit</a:t>
            </a:r>
            <a: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) / оформление разделов: </a:t>
            </a:r>
            <a:b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</a:br>
            <a:r>
              <a:rPr lang="ru-RU" sz="2200" dirty="0">
                <a:latin typeface="Clear Sans Medium" panose="020B0603030202020304" pitchFamily="34" charset="0"/>
                <a:cs typeface="Clear Sans Medium" panose="020B0603030202020304" pitchFamily="34" charset="0"/>
              </a:rPr>
              <a:t>структурные (монолитные конструкции), архитектурные, проектирование инженерных систем и систем отопления, вентиляции и кондиционирования воздуха, а также моделирование BIM (3D). </a:t>
            </a:r>
          </a:p>
        </p:txBody>
      </p:sp>
    </p:spTree>
    <p:extLst>
      <p:ext uri="{BB962C8B-B14F-4D97-AF65-F5344CB8AC3E}">
        <p14:creationId xmlns:p14="http://schemas.microsoft.com/office/powerpoint/2010/main" val="62479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9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910496">
            <a:off x="-4800277" y="-964902"/>
            <a:ext cx="10416983" cy="110014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8929662" y="1000125"/>
            <a:ext cx="8329638" cy="676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60"/>
              </a:lnSpc>
              <a:spcBef>
                <a:spcPct val="0"/>
              </a:spcBef>
            </a:pPr>
            <a:r>
              <a:rPr lang="en-US" sz="1970">
                <a:solidFill>
                  <a:srgbClr val="FFFFFF"/>
                </a:solidFill>
                <a:latin typeface="Clear Sans Regular"/>
              </a:rPr>
              <a:t>Группа компаний PMtech (ООО “ПМтех”, ООО “Технологии управления проектами”, PMtech Engineering)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8872" b="5070"/>
          <a:stretch>
            <a:fillRect/>
          </a:stretch>
        </p:blipFill>
        <p:spPr>
          <a:xfrm>
            <a:off x="116727" y="2171700"/>
            <a:ext cx="5013550" cy="139724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533400" y="3848100"/>
            <a:ext cx="6313805" cy="1016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0" dirty="0" err="1">
                <a:solidFill>
                  <a:srgbClr val="000000"/>
                </a:solidFill>
                <a:latin typeface="Clear Sans Regular Bold"/>
              </a:rPr>
              <a:t>Более</a:t>
            </a:r>
            <a:r>
              <a:rPr lang="en-US" sz="283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2830" dirty="0" err="1">
                <a:solidFill>
                  <a:srgbClr val="000000"/>
                </a:solidFill>
                <a:latin typeface="Clear Sans Regular Bold"/>
              </a:rPr>
              <a:t>подробно</a:t>
            </a:r>
            <a:r>
              <a:rPr lang="en-US" sz="2830" dirty="0">
                <a:solidFill>
                  <a:srgbClr val="000000"/>
                </a:solidFill>
                <a:latin typeface="Clear Sans Regular Bold"/>
              </a:rPr>
              <a:t> о </a:t>
            </a:r>
            <a:r>
              <a:rPr lang="en-US" sz="2830" dirty="0" err="1">
                <a:solidFill>
                  <a:srgbClr val="000000"/>
                </a:solidFill>
                <a:latin typeface="Clear Sans Regular Bold"/>
              </a:rPr>
              <a:t>компании</a:t>
            </a:r>
            <a:endParaRPr lang="en-US" sz="2830" dirty="0">
              <a:solidFill>
                <a:srgbClr val="000000"/>
              </a:solidFill>
              <a:latin typeface="Clear Sans Regular Bold"/>
            </a:endParaRPr>
          </a:p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0" dirty="0" smtClean="0">
                <a:solidFill>
                  <a:srgbClr val="000000"/>
                </a:solidFill>
                <a:latin typeface="Clear Sans Regular Bold"/>
              </a:rPr>
              <a:t>www.pmtech</a:t>
            </a:r>
            <a:r>
              <a:rPr lang="ru-RU" sz="2830" dirty="0" smtClean="0">
                <a:solidFill>
                  <a:srgbClr val="000000"/>
                </a:solidFill>
                <a:latin typeface="Clear Sans Regular Bold"/>
              </a:rPr>
              <a:t>.</a:t>
            </a:r>
            <a:r>
              <a:rPr lang="en-US" sz="2830" dirty="0" smtClean="0">
                <a:solidFill>
                  <a:srgbClr val="000000"/>
                </a:solidFill>
                <a:latin typeface="Clear Sans Regular Bold"/>
              </a:rPr>
              <a:t>by</a:t>
            </a:r>
            <a:endParaRPr lang="en-US" sz="2830" dirty="0">
              <a:solidFill>
                <a:srgbClr val="000000"/>
              </a:solidFill>
              <a:latin typeface="Clear Sans Regul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66594" y="7812137"/>
            <a:ext cx="329438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50"/>
              </a:lnSpc>
            </a:pPr>
            <a:r>
              <a:rPr lang="en-US" sz="1250" spc="41" dirty="0">
                <a:solidFill>
                  <a:srgbClr val="FFFFFF"/>
                </a:solidFill>
                <a:latin typeface="Arimo"/>
              </a:rPr>
              <a:t>office@pmtech.by</a:t>
            </a:r>
          </a:p>
          <a:p>
            <a:pPr>
              <a:lnSpc>
                <a:spcPts val="1750"/>
              </a:lnSpc>
            </a:pPr>
            <a:r>
              <a:rPr lang="en-US" sz="1250" spc="41" dirty="0">
                <a:solidFill>
                  <a:srgbClr val="FFFFFF"/>
                </a:solidFill>
                <a:latin typeface="Arimo"/>
              </a:rPr>
              <a:t>+375 29 700 7</a:t>
            </a:r>
            <a:r>
              <a:rPr lang="en-US" sz="1250" spc="41" dirty="0">
                <a:solidFill>
                  <a:srgbClr val="FFFFFF"/>
                </a:solidFill>
                <a:latin typeface="Open Sans 2"/>
              </a:rPr>
              <a:t>4 24</a:t>
            </a:r>
          </a:p>
          <a:p>
            <a:pPr>
              <a:lnSpc>
                <a:spcPts val="1750"/>
              </a:lnSpc>
            </a:pPr>
            <a:r>
              <a:rPr lang="en-US" sz="1250" spc="41" dirty="0">
                <a:solidFill>
                  <a:srgbClr val="FFFFFF"/>
                </a:solidFill>
                <a:latin typeface="Open Sans 2"/>
              </a:rPr>
              <a:t>https://pmtech.by/</a:t>
            </a:r>
          </a:p>
          <a:p>
            <a:pPr>
              <a:lnSpc>
                <a:spcPts val="1750"/>
              </a:lnSpc>
            </a:pPr>
            <a:endParaRPr lang="en-US" sz="1250" spc="41" dirty="0">
              <a:solidFill>
                <a:srgbClr val="FFFFFF"/>
              </a:solidFill>
              <a:latin typeface="Open Sans 2"/>
            </a:endParaRPr>
          </a:p>
          <a:p>
            <a:pPr>
              <a:lnSpc>
                <a:spcPts val="1750"/>
              </a:lnSpc>
            </a:pPr>
            <a:r>
              <a:rPr lang="en-US" sz="1250" spc="41" dirty="0">
                <a:solidFill>
                  <a:srgbClr val="FFFFFF"/>
                </a:solidFill>
                <a:latin typeface="Open Sans 2"/>
              </a:rPr>
              <a:t>220088, </a:t>
            </a:r>
            <a:r>
              <a:rPr lang="en-US" sz="1250" spc="41" dirty="0" err="1">
                <a:solidFill>
                  <a:srgbClr val="FFFFFF"/>
                </a:solidFill>
                <a:latin typeface="Open Sans 2"/>
              </a:rPr>
              <a:t>Республика</a:t>
            </a:r>
            <a:r>
              <a:rPr lang="en-US" sz="1250" spc="41" dirty="0">
                <a:solidFill>
                  <a:srgbClr val="FFFFFF"/>
                </a:solidFill>
                <a:latin typeface="Open Sans 2"/>
              </a:rPr>
              <a:t> </a:t>
            </a:r>
            <a:r>
              <a:rPr lang="en-US" sz="1250" spc="41" dirty="0" err="1">
                <a:solidFill>
                  <a:srgbClr val="FFFFFF"/>
                </a:solidFill>
                <a:latin typeface="Open Sans 2"/>
              </a:rPr>
              <a:t>Беларусь</a:t>
            </a:r>
            <a:r>
              <a:rPr lang="en-US" sz="1250" spc="41" dirty="0">
                <a:solidFill>
                  <a:srgbClr val="FFFFFF"/>
                </a:solidFill>
                <a:latin typeface="Open Sans 2"/>
              </a:rPr>
              <a:t>,</a:t>
            </a:r>
          </a:p>
          <a:p>
            <a:pPr>
              <a:lnSpc>
                <a:spcPts val="1750"/>
              </a:lnSpc>
            </a:pPr>
            <a:r>
              <a:rPr lang="en-US" sz="1250" spc="41" dirty="0">
                <a:solidFill>
                  <a:srgbClr val="FFFFFF"/>
                </a:solidFill>
                <a:latin typeface="Open Sans 2"/>
              </a:rPr>
              <a:t>г. </a:t>
            </a:r>
            <a:r>
              <a:rPr lang="en-US" sz="1250" spc="41" dirty="0" err="1">
                <a:solidFill>
                  <a:srgbClr val="FFFFFF"/>
                </a:solidFill>
                <a:latin typeface="Open Sans 2"/>
              </a:rPr>
              <a:t>Минск</a:t>
            </a:r>
            <a:r>
              <a:rPr lang="en-US" sz="1250" spc="41" dirty="0">
                <a:solidFill>
                  <a:srgbClr val="FFFFFF"/>
                </a:solidFill>
                <a:latin typeface="Open Sans 2"/>
              </a:rPr>
              <a:t>, </a:t>
            </a:r>
            <a:r>
              <a:rPr lang="en-US" sz="1250" spc="41" dirty="0" err="1" smtClean="0">
                <a:solidFill>
                  <a:srgbClr val="FFFFFF"/>
                </a:solidFill>
                <a:latin typeface="Open Sans 2"/>
              </a:rPr>
              <a:t>ул</a:t>
            </a:r>
            <a:r>
              <a:rPr lang="ru-RU" sz="1250" spc="41" dirty="0" smtClean="0">
                <a:solidFill>
                  <a:srgbClr val="FFFFFF"/>
                </a:solidFill>
                <a:latin typeface="Open Sans 2"/>
              </a:rPr>
              <a:t>. </a:t>
            </a:r>
            <a:r>
              <a:rPr lang="ru-RU" altLang="en-US" sz="1250" spc="41" dirty="0" err="1" smtClean="0">
                <a:solidFill>
                  <a:srgbClr val="FFFFFF"/>
                </a:solidFill>
                <a:latin typeface="Open Sans 2"/>
              </a:rPr>
              <a:t>Краснозведная</a:t>
            </a:r>
            <a:r>
              <a:rPr lang="ru-RU" altLang="en-US" sz="1250" spc="41" dirty="0" smtClean="0">
                <a:solidFill>
                  <a:srgbClr val="FFFFFF"/>
                </a:solidFill>
                <a:latin typeface="Open Sans 2"/>
              </a:rPr>
              <a:t> </a:t>
            </a:r>
            <a:r>
              <a:rPr lang="ru-RU" altLang="en-US" sz="1250" spc="41" dirty="0">
                <a:solidFill>
                  <a:srgbClr val="FFFFFF"/>
                </a:solidFill>
                <a:latin typeface="Open Sans 2"/>
              </a:rPr>
              <a:t>18Б</a:t>
            </a:r>
            <a:r>
              <a:rPr lang="en-US" sz="1250" spc="41" dirty="0">
                <a:solidFill>
                  <a:srgbClr val="FFFFFF"/>
                </a:solidFill>
                <a:latin typeface="Open Sans 2"/>
              </a:rPr>
              <a:t>, </a:t>
            </a:r>
          </a:p>
          <a:p>
            <a:pPr>
              <a:lnSpc>
                <a:spcPts val="1750"/>
              </a:lnSpc>
            </a:pPr>
            <a:r>
              <a:rPr lang="en-US" sz="1250" spc="41" dirty="0" err="1">
                <a:solidFill>
                  <a:srgbClr val="FFFFFF"/>
                </a:solidFill>
                <a:latin typeface="Open Sans 2"/>
              </a:rPr>
              <a:t>офис</a:t>
            </a:r>
            <a:r>
              <a:rPr lang="en-US" sz="1250" spc="41" dirty="0">
                <a:solidFill>
                  <a:srgbClr val="FFFFFF"/>
                </a:solidFill>
                <a:latin typeface="Open Sans 2"/>
              </a:rPr>
              <a:t> 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51058" y="7812137"/>
            <a:ext cx="28868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75"/>
              </a:lnSpc>
            </a:pPr>
            <a:r>
              <a:rPr lang="ru-RU" sz="1250" spc="41" dirty="0" smtClean="0">
                <a:solidFill>
                  <a:srgbClr val="FFFFFF"/>
                </a:solidFill>
                <a:latin typeface="Arimo"/>
              </a:rPr>
              <a:t>246050, Республика Беларусь</a:t>
            </a:r>
            <a:endParaRPr lang="en-US" sz="1250" spc="41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1575"/>
              </a:lnSpc>
            </a:pPr>
            <a:r>
              <a:rPr lang="ru-RU" sz="1250" spc="41" dirty="0">
                <a:solidFill>
                  <a:srgbClr val="FFFFFF"/>
                </a:solidFill>
                <a:latin typeface="Arimo"/>
              </a:rPr>
              <a:t>г</a:t>
            </a:r>
            <a:r>
              <a:rPr lang="ru-RU" sz="1250" spc="41" dirty="0" smtClean="0">
                <a:solidFill>
                  <a:srgbClr val="FFFFFF"/>
                </a:solidFill>
                <a:latin typeface="Arimo"/>
              </a:rPr>
              <a:t> Гомель, ул. </a:t>
            </a:r>
            <a:r>
              <a:rPr lang="ru-RU" sz="1250" spc="41" dirty="0" err="1" smtClean="0">
                <a:solidFill>
                  <a:srgbClr val="FFFFFF"/>
                </a:solidFill>
                <a:latin typeface="Arimo"/>
              </a:rPr>
              <a:t>Федюнинского</a:t>
            </a:r>
            <a:r>
              <a:rPr lang="ru-RU" sz="1250" spc="41" dirty="0" smtClean="0">
                <a:solidFill>
                  <a:srgbClr val="FFFFFF"/>
                </a:solidFill>
                <a:latin typeface="Arimo"/>
              </a:rPr>
              <a:t>, д. 17,</a:t>
            </a:r>
            <a:endParaRPr lang="en-US" sz="1250" spc="41" dirty="0">
              <a:solidFill>
                <a:srgbClr val="FFFFFF"/>
              </a:solidFill>
              <a:latin typeface="Open Sans 2"/>
            </a:endParaRPr>
          </a:p>
          <a:p>
            <a:pPr>
              <a:lnSpc>
                <a:spcPts val="1575"/>
              </a:lnSpc>
            </a:pPr>
            <a:r>
              <a:rPr lang="ru-RU" sz="1250" spc="41" dirty="0" smtClean="0">
                <a:solidFill>
                  <a:srgbClr val="FFFFFF"/>
                </a:solidFill>
                <a:latin typeface="Open Sans 2"/>
              </a:rPr>
              <a:t>6 этаж, офис 14</a:t>
            </a:r>
            <a:endParaRPr lang="en-US" sz="1250" spc="41" dirty="0">
              <a:solidFill>
                <a:srgbClr val="FFFFFF"/>
              </a:solidFill>
              <a:latin typeface="Open Sans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81612" y="7812137"/>
            <a:ext cx="3814607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45"/>
              </a:lnSpc>
            </a:pPr>
            <a:r>
              <a:rPr lang="ru-RU" sz="1245" spc="41" dirty="0" smtClean="0">
                <a:solidFill>
                  <a:srgbClr val="FFFFFF"/>
                </a:solidFill>
                <a:latin typeface="Open Sans 2"/>
              </a:rPr>
              <a:t>224030</a:t>
            </a:r>
            <a:r>
              <a:rPr lang="en-US" sz="1245" spc="41" dirty="0" smtClean="0">
                <a:solidFill>
                  <a:srgbClr val="FFFFFF"/>
                </a:solidFill>
                <a:latin typeface="Open Sans 2"/>
              </a:rPr>
              <a:t>, </a:t>
            </a:r>
            <a:r>
              <a:rPr lang="ru-RU" sz="1245" spc="41" dirty="0" smtClean="0">
                <a:solidFill>
                  <a:srgbClr val="FFFFFF"/>
                </a:solidFill>
                <a:latin typeface="Open Sans 2"/>
              </a:rPr>
              <a:t>Республика Беларусь </a:t>
            </a:r>
          </a:p>
          <a:p>
            <a:pPr>
              <a:lnSpc>
                <a:spcPts val="1745"/>
              </a:lnSpc>
            </a:pPr>
            <a:r>
              <a:rPr lang="ru-RU" sz="1245" spc="41" dirty="0">
                <a:solidFill>
                  <a:srgbClr val="FFFFFF"/>
                </a:solidFill>
                <a:latin typeface="Open Sans 2"/>
              </a:rPr>
              <a:t>г</a:t>
            </a:r>
            <a:r>
              <a:rPr lang="ru-RU" sz="1245" spc="41" dirty="0" smtClean="0">
                <a:solidFill>
                  <a:srgbClr val="FFFFFF"/>
                </a:solidFill>
                <a:latin typeface="Open Sans 2"/>
              </a:rPr>
              <a:t>. Брест, ул. Советская, 68, офис 310</a:t>
            </a:r>
            <a:endParaRPr lang="en-US" sz="1245" spc="41" dirty="0">
              <a:solidFill>
                <a:srgbClr val="FFFFFF"/>
              </a:solidFill>
              <a:latin typeface="Open Sans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85700" y="3848100"/>
            <a:ext cx="430657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905"/>
              </a:lnSpc>
            </a:pPr>
            <a:r>
              <a:rPr lang="ru-RU" sz="1630" spc="53" dirty="0" smtClean="0">
                <a:solidFill>
                  <a:srgbClr val="FFFFFF"/>
                </a:solidFill>
                <a:latin typeface="Open Sans 2 Bold"/>
              </a:rPr>
              <a:t>Екатерина</a:t>
            </a:r>
            <a:r>
              <a:rPr lang="en-US" sz="1630" spc="53" dirty="0" smtClean="0">
                <a:solidFill>
                  <a:srgbClr val="FFFFFF"/>
                </a:solidFill>
                <a:latin typeface="Open Sans 2 Bold"/>
              </a:rPr>
              <a:t> </a:t>
            </a:r>
            <a:endParaRPr lang="ru-RU" sz="1630" spc="53" dirty="0" smtClean="0">
              <a:solidFill>
                <a:srgbClr val="FFFFFF"/>
              </a:solidFill>
              <a:latin typeface="Open Sans 2 Bold"/>
            </a:endParaRPr>
          </a:p>
          <a:p>
            <a:pPr algn="r">
              <a:lnSpc>
                <a:spcPts val="2905"/>
              </a:lnSpc>
            </a:pPr>
            <a:r>
              <a:rPr lang="ru-RU" sz="1630" spc="53" dirty="0" smtClean="0">
                <a:solidFill>
                  <a:srgbClr val="FFFFFF"/>
                </a:solidFill>
                <a:latin typeface="Open Sans 2 Bold"/>
              </a:rPr>
              <a:t>Колесникова-Орленко</a:t>
            </a:r>
            <a:endParaRPr lang="en-US" sz="1630" spc="53" dirty="0" smtClean="0">
              <a:solidFill>
                <a:srgbClr val="FFFFFF"/>
              </a:solidFill>
              <a:latin typeface="Open Sans 2 Bold"/>
            </a:endParaRPr>
          </a:p>
          <a:p>
            <a:pPr algn="r">
              <a:lnSpc>
                <a:spcPts val="2905"/>
              </a:lnSpc>
            </a:pPr>
            <a:r>
              <a:rPr lang="ru-RU" sz="1630" spc="53" dirty="0" smtClean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Директор</a:t>
            </a:r>
            <a:r>
              <a:rPr lang="en-US" sz="1630" spc="53" dirty="0" smtClean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 </a:t>
            </a:r>
            <a:r>
              <a:rPr lang="ru-RU" sz="1630" spc="53" dirty="0" smtClean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по персоналу</a:t>
            </a:r>
            <a:endParaRPr lang="en-US" sz="1630" spc="53" dirty="0" smtClean="0">
              <a:solidFill>
                <a:srgbClr val="FFFFFF"/>
              </a:solidFill>
              <a:latin typeface="Open Sans 2" panose="020B0604020202020204" charset="0"/>
              <a:ea typeface="Open Sans 2" panose="020B0604020202020204" charset="0"/>
              <a:cs typeface="Open Sans 2" panose="020B0604020202020204" charset="0"/>
            </a:endParaRPr>
          </a:p>
          <a:p>
            <a:pPr algn="r">
              <a:lnSpc>
                <a:spcPts val="2905"/>
              </a:lnSpc>
            </a:pPr>
            <a:endParaRPr lang="en-US" sz="1630" spc="53" dirty="0">
              <a:solidFill>
                <a:srgbClr val="FFFFFF"/>
              </a:solidFill>
              <a:latin typeface="Open Sans 2 Bold"/>
            </a:endParaRPr>
          </a:p>
          <a:p>
            <a:pPr algn="r">
              <a:lnSpc>
                <a:spcPts val="2905"/>
              </a:lnSpc>
            </a:pPr>
            <a:r>
              <a:rPr lang="en-US" sz="1630" spc="53" dirty="0" smtClean="0">
                <a:solidFill>
                  <a:srgbClr val="FFFFFF"/>
                </a:solidFill>
                <a:latin typeface="Open Sans 2"/>
              </a:rPr>
              <a:t>kolesnikova-orlenko@pmtech-group.ru</a:t>
            </a:r>
            <a:endParaRPr lang="en-US" sz="1630" spc="53" dirty="0">
              <a:solidFill>
                <a:srgbClr val="FFFFFF"/>
              </a:solidFill>
              <a:latin typeface="Open Sans 2"/>
            </a:endParaRPr>
          </a:p>
          <a:p>
            <a:pPr algn="r">
              <a:lnSpc>
                <a:spcPts val="2905"/>
              </a:lnSpc>
            </a:pPr>
            <a:r>
              <a:rPr lang="en-US" sz="1630" spc="53" dirty="0" smtClean="0">
                <a:solidFill>
                  <a:srgbClr val="FFFFFF"/>
                </a:solidFill>
                <a:latin typeface="Open Sans 2"/>
              </a:rPr>
              <a:t>+375 29 700 74 24</a:t>
            </a:r>
            <a:endParaRPr lang="en-US" sz="1630" spc="53" dirty="0">
              <a:solidFill>
                <a:srgbClr val="FFFFFF"/>
              </a:solidFill>
              <a:latin typeface="Open Sans 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740287" y="7711468"/>
            <a:ext cx="3187700" cy="71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en-US" sz="1250" spc="41" dirty="0" smtClean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230026</a:t>
            </a:r>
            <a:r>
              <a:rPr lang="ru-RU" sz="1250" spc="41" dirty="0" smtClean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, </a:t>
            </a:r>
            <a:r>
              <a:rPr lang="ru-RU" sz="1250" spc="41" dirty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Республика Беларусь</a:t>
            </a:r>
            <a:endParaRPr lang="en-US" sz="1250" spc="41" dirty="0">
              <a:solidFill>
                <a:srgbClr val="FFFFFF"/>
              </a:solidFill>
              <a:latin typeface="Open Sans 2" panose="020B0604020202020204" charset="0"/>
              <a:ea typeface="Open Sans 2" panose="020B0604020202020204" charset="0"/>
              <a:cs typeface="Open Sans 2" panose="020B0604020202020204" charset="0"/>
            </a:endParaRPr>
          </a:p>
          <a:p>
            <a:pPr>
              <a:lnSpc>
                <a:spcPts val="1575"/>
              </a:lnSpc>
            </a:pPr>
            <a:r>
              <a:rPr lang="ru-RU" sz="1250" spc="41" dirty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г </a:t>
            </a:r>
            <a:r>
              <a:rPr lang="ru-RU" sz="1250" spc="41" dirty="0" smtClean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Гродно, пр. </a:t>
            </a:r>
            <a:r>
              <a:rPr lang="ru-RU" sz="1250" spc="41" dirty="0" err="1" smtClean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Я.Купала</a:t>
            </a:r>
            <a:r>
              <a:rPr lang="ru-RU" sz="1250" spc="41" dirty="0" smtClean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, 87,</a:t>
            </a:r>
            <a:endParaRPr lang="en-US" sz="1250" spc="41" dirty="0">
              <a:solidFill>
                <a:srgbClr val="FFFFFF"/>
              </a:solidFill>
              <a:latin typeface="Open Sans 2" panose="020B0604020202020204" charset="0"/>
              <a:ea typeface="Open Sans 2" panose="020B0604020202020204" charset="0"/>
              <a:cs typeface="Open Sans 2" panose="020B0604020202020204" charset="0"/>
            </a:endParaRPr>
          </a:p>
          <a:p>
            <a:pPr>
              <a:lnSpc>
                <a:spcPts val="1575"/>
              </a:lnSpc>
            </a:pPr>
            <a:r>
              <a:rPr lang="ru-RU" sz="1250" spc="41" dirty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6 этаж, </a:t>
            </a:r>
            <a:r>
              <a:rPr lang="ru-RU" sz="1250" spc="41" dirty="0" smtClean="0">
                <a:solidFill>
                  <a:srgbClr val="FFFFFF"/>
                </a:solidFill>
                <a:latin typeface="Open Sans 2" panose="020B0604020202020204" charset="0"/>
                <a:ea typeface="Open Sans 2" panose="020B0604020202020204" charset="0"/>
                <a:cs typeface="Open Sans 2" panose="020B0604020202020204" charset="0"/>
              </a:rPr>
              <a:t>пом. 13</a:t>
            </a:r>
            <a:endParaRPr lang="en-US" sz="1250" spc="41" dirty="0">
              <a:solidFill>
                <a:srgbClr val="FFFFFF"/>
              </a:solidFill>
              <a:latin typeface="Open Sans 2" panose="020B0604020202020204" charset="0"/>
              <a:ea typeface="Open Sans 2" panose="020B0604020202020204" charset="0"/>
              <a:cs typeface="Open Sans 2" panose="020B0604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11026"/>
            <a:ext cx="3200400" cy="708025"/>
          </a:xfrm>
        </p:spPr>
        <p:txBody>
          <a:bodyPr>
            <a:noAutofit/>
          </a:bodyPr>
          <a:lstStyle/>
          <a:p>
            <a:r>
              <a:rPr lang="ru-RU" sz="4250" dirty="0" smtClean="0">
                <a:latin typeface="Clear Sans Regular Bold" panose="020B0604020202020204" charset="0"/>
                <a:cs typeface="Clear Sans Regular Bold" panose="020B0604020202020204" charset="0"/>
              </a:rPr>
              <a:t>О компании</a:t>
            </a:r>
            <a:endParaRPr lang="ru-RU" sz="4250" dirty="0"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7" name="AutoShape 2"/>
          <p:cNvSpPr/>
          <p:nvPr/>
        </p:nvSpPr>
        <p:spPr>
          <a:xfrm rot="4335213">
            <a:off x="-463447" y="7761487"/>
            <a:ext cx="43907" cy="3580261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8" name="AutoShape 5"/>
          <p:cNvSpPr/>
          <p:nvPr/>
        </p:nvSpPr>
        <p:spPr>
          <a:xfrm rot="-1062971">
            <a:off x="-2967904" y="10116145"/>
            <a:ext cx="6676706" cy="666420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9" name="AutoShape 6"/>
          <p:cNvSpPr/>
          <p:nvPr/>
        </p:nvSpPr>
        <p:spPr>
          <a:xfrm rot="-2794345">
            <a:off x="13747105" y="-4691548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10" name="AutoShape 7"/>
          <p:cNvSpPr/>
          <p:nvPr/>
        </p:nvSpPr>
        <p:spPr>
          <a:xfrm rot="-2700000">
            <a:off x="12341890" y="-4162205"/>
            <a:ext cx="57378" cy="6072282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3" name="Прямоугольник 2"/>
          <p:cNvSpPr/>
          <p:nvPr/>
        </p:nvSpPr>
        <p:spPr>
          <a:xfrm>
            <a:off x="675861" y="2121478"/>
            <a:ext cx="14020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</a:rPr>
              <a:t>PM</a:t>
            </a:r>
            <a:r>
              <a:rPr lang="ru-RU" sz="2200" b="1" dirty="0" err="1"/>
              <a:t>tech</a:t>
            </a:r>
            <a:r>
              <a:rPr lang="ru-RU" sz="2200" b="1" dirty="0"/>
              <a:t> </a:t>
            </a:r>
            <a:r>
              <a:rPr lang="ru-RU" sz="2200" b="1" dirty="0" err="1"/>
              <a:t>Group</a:t>
            </a:r>
            <a:r>
              <a:rPr lang="ru-RU" sz="2200" b="1" dirty="0"/>
              <a:t> </a:t>
            </a:r>
            <a:r>
              <a:rPr lang="ru-RU" sz="2200" dirty="0"/>
              <a:t>- молодая международная инжиниринговая компания, которая с момента своего создания 14 июня 2017 году стремительно растет и набирает обороты в области услуг по проектированию и моделированию на всех этапах жизненного цикла объектов строительства с использованием BIM-технологий. Наша компания одна из первых стала резидентом Парка высоких технологий в Беларуси в направлении проектной деятельности, так как в нашей работе используются новейшие IT разработки для улучшения качества работы, увеличения скорости производимых услуг, автоматизации процессов, реализации крутых проектов</a:t>
            </a:r>
            <a:r>
              <a:rPr lang="ru-RU" sz="2200" dirty="0" smtClean="0"/>
              <a:t>.</a:t>
            </a:r>
          </a:p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</a:rPr>
              <a:t>PM</a:t>
            </a:r>
            <a:r>
              <a:rPr lang="ru-RU" sz="2200" b="1" dirty="0" err="1"/>
              <a:t>tech</a:t>
            </a:r>
            <a:r>
              <a:rPr lang="ru-RU" sz="2200" b="1" dirty="0"/>
              <a:t> </a:t>
            </a:r>
            <a:r>
              <a:rPr lang="ru-RU" sz="2200" b="1" dirty="0" err="1"/>
              <a:t>Group</a:t>
            </a:r>
            <a:r>
              <a:rPr lang="ru-RU" sz="2200" b="1" dirty="0"/>
              <a:t> </a:t>
            </a:r>
            <a:r>
              <a:rPr lang="ru-RU" sz="2200" dirty="0"/>
              <a:t>– дружная команда единомышленников и профессионалов, которая выросла до более, чем </a:t>
            </a:r>
            <a:r>
              <a:rPr lang="ru-RU" sz="2200" dirty="0" smtClean="0"/>
              <a:t>190 </a:t>
            </a:r>
            <a:r>
              <a:rPr lang="ru-RU" sz="2200" dirty="0"/>
              <a:t>человек! Наша работа направлена на честность, уважение, </a:t>
            </a:r>
            <a:r>
              <a:rPr lang="ru-RU" sz="2200" dirty="0" smtClean="0"/>
              <a:t>внимание </a:t>
            </a:r>
            <a:r>
              <a:rPr lang="ru-RU" sz="2200" dirty="0"/>
              <a:t>к людям, совершенствование, качество, инновации и ответственное использование ресурсов</a:t>
            </a:r>
            <a:r>
              <a:rPr lang="ru-RU" sz="2200" dirty="0" smtClean="0"/>
              <a:t>.</a:t>
            </a:r>
          </a:p>
          <a:p>
            <a:r>
              <a:rPr lang="ru-RU" sz="2200" dirty="0" smtClean="0"/>
              <a:t>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За эти годы компания укрепила свои позиции на европейском и российском рынке, что дает возможности получать новый опыт, налаживать партнерство, участвовать </a:t>
            </a:r>
            <a:r>
              <a:rPr lang="ru-RU" sz="2200" dirty="0" smtClean="0"/>
              <a:t>в </a:t>
            </a:r>
            <a:r>
              <a:rPr lang="ru-RU" sz="2200" dirty="0"/>
              <a:t>интересных проектах, тем самым развиваться и расти. На данный момент нами успешно реализовано более 100 проектов, мы сотрудничаем более, </a:t>
            </a:r>
            <a:r>
              <a:rPr lang="ru-RU" sz="2200" dirty="0" smtClean="0"/>
              <a:t>чем </a:t>
            </a:r>
            <a:r>
              <a:rPr lang="ru-RU" sz="2200" dirty="0"/>
              <a:t>с 15 зарубежными компаниями и не думаем на этом останавливаться!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786" y="7083864"/>
            <a:ext cx="3267463" cy="25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6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5300"/>
            <a:ext cx="3276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lear Sans Regular Bold" panose="020B0604020202020204" charset="0"/>
                <a:cs typeface="Clear Sans Regular Bold" panose="020B0604020202020204" charset="0"/>
              </a:rPr>
              <a:t>О компании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1709057"/>
            <a:ext cx="14935200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нас много возможностей для того, чтобы развиваться: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 Мы заботимся о наших сотрудниках с первого дня, поэтому с самого начала и до конца испытательного срока нового сотрудника сопровождает </a:t>
            </a:r>
            <a:r>
              <a:rPr lang="ru-RU" sz="2200" dirty="0" err="1"/>
              <a:t>Buddy</a:t>
            </a:r>
            <a:r>
              <a:rPr lang="ru-RU" sz="2200" dirty="0"/>
              <a:t>, который поможет сориентироваться в первые дни, поддержит, проинформирует по общим вопросам компании. А параллельно с этим, к техническим специалистам прикрепляется куратор, который будет сопровождать профессиональную часть работы. </a:t>
            </a:r>
            <a:endParaRPr lang="ru-RU" sz="2200" dirty="0" smtClean="0"/>
          </a:p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 Внутри компании проводится обучение. Мы сами разрабатываем уникальную программу обучения, проводим тренинги, а также поддерживаем стремление </a:t>
            </a:r>
            <a:r>
              <a:rPr lang="ru-RU" sz="2200" dirty="0" smtClean="0"/>
              <a:t>сотрудников </a:t>
            </a:r>
            <a:r>
              <a:rPr lang="ru-RU" sz="2200" dirty="0"/>
              <a:t>в развитии, отправляя на стажировки в компании-партнеры, конференции и семинары и иные профессиональные курсы. </a:t>
            </a:r>
            <a:endParaRPr lang="ru-RU" sz="2200" dirty="0" smtClean="0"/>
          </a:p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 Нас посещают известные зарубежные </a:t>
            </a:r>
            <a:r>
              <a:rPr lang="ru-RU" sz="2200" dirty="0" err="1"/>
              <a:t>коучи</a:t>
            </a:r>
            <a:r>
              <a:rPr lang="ru-RU" sz="2200" dirty="0"/>
              <a:t>, которые делятся своим опытом. </a:t>
            </a:r>
            <a:endParaRPr lang="ru-RU" sz="2200" dirty="0" smtClean="0"/>
          </a:p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 Мы придерживаемся тактики взращивания своих сотрудников внутри компании, поэтому у нас внедрена система кадрового резерва, благодаря которой недавно начинающий инженер может вырасти до координатора проекта, стать </a:t>
            </a:r>
            <a:r>
              <a:rPr lang="ru-RU" sz="2200" dirty="0" err="1"/>
              <a:t>главспецом</a:t>
            </a:r>
            <a:r>
              <a:rPr lang="ru-RU" sz="2200" dirty="0"/>
              <a:t> своего направления, а также совместить, при желании, с другими интересными для него полномочиями.</a:t>
            </a:r>
            <a:br>
              <a:rPr lang="ru-RU" sz="2200" dirty="0"/>
            </a:br>
            <a:r>
              <a:rPr lang="ru-RU" sz="2200" dirty="0"/>
              <a:t>- Офисы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</a:rPr>
              <a:t>PM</a:t>
            </a:r>
            <a:r>
              <a:rPr lang="ru-RU" sz="2200" b="1" dirty="0" err="1"/>
              <a:t>tech</a:t>
            </a:r>
            <a:r>
              <a:rPr lang="ru-RU" sz="2200" b="1" dirty="0"/>
              <a:t> </a:t>
            </a:r>
            <a:r>
              <a:rPr lang="ru-RU" sz="2200" b="1" dirty="0" err="1"/>
              <a:t>Group</a:t>
            </a:r>
            <a:r>
              <a:rPr lang="ru-RU" sz="2200" b="1" dirty="0"/>
              <a:t> </a:t>
            </a:r>
            <a:r>
              <a:rPr lang="ru-RU" sz="2200" dirty="0"/>
              <a:t>открыты в Беларуси (Минск, Брест, Гомель, Гродно), в России (Санкт-Петербург), Ирландии (Дублин), Эстония (Таллин) и это - не предел!) </a:t>
            </a:r>
            <a:endParaRPr lang="ru-RU" sz="2200" dirty="0" smtClean="0"/>
          </a:p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 Наши клиенты – тоже международные компании, и часто над продуктами для них работают распределенные команды из разных стран. Это хороший опыт и возможность познакомиться с людьми других культур. </a:t>
            </a:r>
            <a:endParaRPr lang="ru-RU" sz="2200" dirty="0" smtClean="0"/>
          </a:p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-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</a:rPr>
              <a:t>PM</a:t>
            </a:r>
            <a:r>
              <a:rPr lang="ru-RU" sz="2200" b="1" dirty="0" err="1"/>
              <a:t>tech</a:t>
            </a:r>
            <a:r>
              <a:rPr lang="ru-RU" sz="2200" b="1" dirty="0"/>
              <a:t> </a:t>
            </a:r>
            <a:r>
              <a:rPr lang="ru-RU" sz="2200" b="1" dirty="0" err="1"/>
              <a:t>Group</a:t>
            </a:r>
            <a:r>
              <a:rPr lang="ru-RU" sz="2200" b="1" dirty="0"/>
              <a:t> </a:t>
            </a:r>
            <a:r>
              <a:rPr lang="ru-RU" sz="2200" dirty="0"/>
              <a:t>также сотрудничает с университетами, что дает возможность выпускникам и начинающим специалистам изучать новые программы, тенденции, работать в команде, овладевать практическими навыками </a:t>
            </a:r>
          </a:p>
        </p:txBody>
      </p:sp>
      <p:sp>
        <p:nvSpPr>
          <p:cNvPr id="5" name="AutoShape 2"/>
          <p:cNvSpPr/>
          <p:nvPr/>
        </p:nvSpPr>
        <p:spPr>
          <a:xfrm rot="4335213">
            <a:off x="-1364296" y="8162080"/>
            <a:ext cx="43907" cy="3580261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6" name="AutoShape 5"/>
          <p:cNvSpPr/>
          <p:nvPr/>
        </p:nvSpPr>
        <p:spPr>
          <a:xfrm rot="-1062971">
            <a:off x="-3868753" y="10516738"/>
            <a:ext cx="6676706" cy="666420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7" name="AutoShape 6"/>
          <p:cNvSpPr/>
          <p:nvPr/>
        </p:nvSpPr>
        <p:spPr>
          <a:xfrm rot="-2794345">
            <a:off x="13594706" y="-4032435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8" name="AutoShape 7"/>
          <p:cNvSpPr/>
          <p:nvPr/>
        </p:nvSpPr>
        <p:spPr>
          <a:xfrm rot="-2700000">
            <a:off x="12189491" y="-3503092"/>
            <a:ext cx="57378" cy="6072282"/>
          </a:xfrm>
          <a:prstGeom prst="rect">
            <a:avLst/>
          </a:prstGeom>
          <a:solidFill>
            <a:srgbClr val="329996"/>
          </a:solidFill>
        </p:spPr>
      </p:sp>
    </p:spTree>
    <p:extLst>
      <p:ext uri="{BB962C8B-B14F-4D97-AF65-F5344CB8AC3E}">
        <p14:creationId xmlns:p14="http://schemas.microsoft.com/office/powerpoint/2010/main" val="39811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" y="308521"/>
            <a:ext cx="3200400" cy="1143000"/>
          </a:xfrm>
        </p:spPr>
        <p:txBody>
          <a:bodyPr/>
          <a:lstStyle/>
          <a:p>
            <a:r>
              <a:rPr lang="ru-RU" dirty="0" smtClean="0">
                <a:latin typeface="Clear Sans Regular Bold" panose="020B0604020202020204" charset="0"/>
                <a:cs typeface="Clear Sans Regular Bold" panose="020B0604020202020204" charset="0"/>
              </a:rPr>
              <a:t>Философия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743" y="1433015"/>
            <a:ext cx="12496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2200" dirty="0" smtClean="0"/>
              <a:t>Компания </a:t>
            </a:r>
            <a:r>
              <a:rPr lang="ru-RU" sz="2200" dirty="0"/>
              <a:t>участвует в реализации масштабных проектах капитального строительства и реконструкции технологических производств, а также оказывает комплекс услуг по информационному сопровождению их эксплуатации, работает в партнерстве с крупными Российским и Западными застройщиками, проектными организациями. </a:t>
            </a:r>
          </a:p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     Важную </a:t>
            </a:r>
            <a:r>
              <a:rPr lang="ru-RU" sz="2200" dirty="0"/>
              <a:t>роль в успехе реализуемых проектов играет эффективная организация проектного процесса, применение современных стандартов управления сроками и качеством проекта, профессионализм сотрудников, использование BIM технологий на всех этапах проектирования. </a:t>
            </a:r>
            <a:endParaRPr lang="ru-RU" sz="2200" dirty="0" smtClean="0"/>
          </a:p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      Накопленный </a:t>
            </a:r>
            <a:r>
              <a:rPr lang="ru-RU" sz="2200" dirty="0"/>
              <a:t>опыт компании, а также применение </a:t>
            </a:r>
            <a:r>
              <a:rPr lang="ru-RU" sz="2200" dirty="0" smtClean="0"/>
              <a:t>современных </a:t>
            </a:r>
            <a:r>
              <a:rPr lang="ru-RU" sz="2200" dirty="0"/>
              <a:t>информационных технологий и передовых практик позволяют нам выполнять качественные и востребованные проекты в сфере информационного моделирования (BIM) объектов строительства. Наша компания использует системы автоматизированного проектирования, ведет разработку и настройку систем управления инженерными данными.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743" y="6843951"/>
            <a:ext cx="21659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latin typeface="Clear Sans Regular Bold" panose="020B0604020202020204" charset="0"/>
                <a:cs typeface="Clear Sans Regular Bold" panose="020B0604020202020204" charset="0"/>
              </a:rPr>
              <a:t>Миссия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743" y="7807515"/>
            <a:ext cx="1409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Оказание инженерных услуг лучшего качества с применением новейших технологий, нацеленных на решение задач клиентов, путем обучения, развития и заботе </a:t>
            </a:r>
            <a:r>
              <a:rPr lang="ru-RU" sz="2200" dirty="0" smtClean="0"/>
              <a:t>о сотрудниках</a:t>
            </a:r>
            <a:r>
              <a:rPr lang="ru-RU" sz="2200" dirty="0"/>
              <a:t>, как главной ценности компании</a:t>
            </a:r>
          </a:p>
        </p:txBody>
      </p:sp>
      <p:sp>
        <p:nvSpPr>
          <p:cNvPr id="7" name="AutoShape 2"/>
          <p:cNvSpPr/>
          <p:nvPr/>
        </p:nvSpPr>
        <p:spPr>
          <a:xfrm rot="4335213">
            <a:off x="-361456" y="7894120"/>
            <a:ext cx="43907" cy="3580261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8" name="AutoShape 5"/>
          <p:cNvSpPr/>
          <p:nvPr/>
        </p:nvSpPr>
        <p:spPr>
          <a:xfrm rot="-1062971">
            <a:off x="-2865913" y="10248778"/>
            <a:ext cx="6676706" cy="666420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9" name="AutoShape 6"/>
          <p:cNvSpPr/>
          <p:nvPr/>
        </p:nvSpPr>
        <p:spPr>
          <a:xfrm rot="-2794345">
            <a:off x="13594706" y="-4032435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10" name="AutoShape 7"/>
          <p:cNvSpPr/>
          <p:nvPr/>
        </p:nvSpPr>
        <p:spPr>
          <a:xfrm rot="-2700000">
            <a:off x="12189491" y="-3503092"/>
            <a:ext cx="57378" cy="607228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4502514"/>
            <a:ext cx="4431801" cy="276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773" y="422987"/>
            <a:ext cx="640733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lear Sans Regular Bold" panose="020B0604020202020204" charset="0"/>
                <a:cs typeface="Clear Sans Regular Bold" panose="020B0604020202020204" charset="0"/>
              </a:rPr>
              <a:t>Корпоративные ценности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714500"/>
            <a:ext cx="73500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Честность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взаимоотношение с партнерами, сотрудниками строятся на принципах доверия, взаимного уважения и искренней заинтересованности в совместной эффективной работе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3545614"/>
            <a:ext cx="6248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Уважение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в равной степени ко всем сотрудникам компании, </a:t>
            </a:r>
            <a:br>
              <a:rPr lang="ru-RU" sz="2200" dirty="0"/>
            </a:br>
            <a:r>
              <a:rPr lang="ru-RU" sz="2200" dirty="0"/>
              <a:t>клиентам, партнерам и конкурентам по бизнесу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5065387"/>
            <a:ext cx="754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Внимание к людям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уделяем большое внимание потребностям и запросам наших клиентов и готовы к решению нестандартных задач, используя гибкую структуру организации работ, наши клиенты получают </a:t>
            </a:r>
            <a:r>
              <a:rPr lang="ru-RU" sz="2200" dirty="0" smtClean="0"/>
              <a:t>именно </a:t>
            </a:r>
            <a:r>
              <a:rPr lang="ru-RU" sz="2200" dirty="0"/>
              <a:t>то, что им действительно нужно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903" y="7278534"/>
            <a:ext cx="80010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Совершенствование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постоянная работа по улучшению проектного управления, </a:t>
            </a:r>
            <a:br>
              <a:rPr lang="ru-RU" sz="2200" dirty="0"/>
            </a:br>
            <a:r>
              <a:rPr lang="ru-RU" sz="2200" dirty="0"/>
              <a:t>развития внутреннего потенциала руководителей и сотрудников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74411" y="1714500"/>
            <a:ext cx="7467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Ответственное использование ресурсов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мы ориентированы на оптимальное и эффективное </a:t>
            </a:r>
            <a:br>
              <a:rPr lang="ru-RU" sz="2200" dirty="0"/>
            </a:br>
            <a:r>
              <a:rPr lang="ru-RU" sz="2200" dirty="0"/>
              <a:t>использование человеческих ресурсов, прибыли с целью </a:t>
            </a:r>
            <a:br>
              <a:rPr lang="ru-RU" sz="2200" dirty="0"/>
            </a:br>
            <a:r>
              <a:rPr lang="ru-RU" sz="2200" dirty="0"/>
              <a:t>достижения целей развития компании и благосостояния </a:t>
            </a:r>
            <a:br>
              <a:rPr lang="ru-RU" sz="2200" dirty="0"/>
            </a:br>
            <a:r>
              <a:rPr lang="ru-RU" sz="2200" dirty="0"/>
              <a:t>сотрудников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78765" y="3837398"/>
            <a:ext cx="7086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Качество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высокое качество выпускаемых проектов и результатов </a:t>
            </a:r>
            <a:br>
              <a:rPr lang="ru-RU" sz="2200" dirty="0"/>
            </a:br>
            <a:r>
              <a:rPr lang="ru-RU" sz="2200" dirty="0"/>
              <a:t>работ за счет достижения высокого качества трудовой </a:t>
            </a:r>
            <a:br>
              <a:rPr lang="ru-RU" sz="2200" dirty="0"/>
            </a:br>
            <a:r>
              <a:rPr lang="ru-RU" sz="2200" dirty="0"/>
              <a:t>жизни сотрудников, баланса интересов сторон: </a:t>
            </a:r>
            <a:br>
              <a:rPr lang="ru-RU" sz="2200" dirty="0"/>
            </a:br>
            <a:r>
              <a:rPr lang="ru-RU" sz="2200" dirty="0"/>
              <a:t>заказчиков, потребителей, персонала, партнеров и </a:t>
            </a:r>
            <a:br>
              <a:rPr lang="ru-RU" sz="2200" dirty="0"/>
            </a:br>
            <a:r>
              <a:rPr lang="ru-RU" sz="2200" dirty="0"/>
              <a:t>поставленной внутренней системе обучения и передачи </a:t>
            </a:r>
            <a:br>
              <a:rPr lang="ru-RU" sz="2200" dirty="0"/>
            </a:br>
            <a:r>
              <a:rPr lang="ru-RU" sz="2200" dirty="0"/>
              <a:t>знаний/навыков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78765" y="6616264"/>
            <a:ext cx="7086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Инновации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применение лучших мировых практик и средств для </a:t>
            </a:r>
            <a:br>
              <a:rPr lang="ru-RU" sz="2200" dirty="0"/>
            </a:br>
            <a:r>
              <a:rPr lang="ru-RU" sz="2200" dirty="0"/>
              <a:t>улучшения работы ресурсов, людей, применяя средства </a:t>
            </a:r>
            <a:br>
              <a:rPr lang="ru-RU" sz="2200" dirty="0"/>
            </a:br>
            <a:r>
              <a:rPr lang="ru-RU" sz="2200" dirty="0"/>
              <a:t>автоматизации для достижения целей проектов</a:t>
            </a:r>
          </a:p>
        </p:txBody>
      </p:sp>
      <p:sp>
        <p:nvSpPr>
          <p:cNvPr id="12" name="AutoShape 2"/>
          <p:cNvSpPr/>
          <p:nvPr/>
        </p:nvSpPr>
        <p:spPr>
          <a:xfrm rot="4335213">
            <a:off x="-361456" y="7894120"/>
            <a:ext cx="43907" cy="3580261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13" name="AutoShape 5"/>
          <p:cNvSpPr/>
          <p:nvPr/>
        </p:nvSpPr>
        <p:spPr>
          <a:xfrm rot="-1062971">
            <a:off x="-2865913" y="10248778"/>
            <a:ext cx="6676706" cy="666420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14" name="AutoShape 6"/>
          <p:cNvSpPr/>
          <p:nvPr/>
        </p:nvSpPr>
        <p:spPr>
          <a:xfrm rot="-2794345">
            <a:off x="13883601" y="-4960929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15" name="AutoShape 7"/>
          <p:cNvSpPr/>
          <p:nvPr/>
        </p:nvSpPr>
        <p:spPr>
          <a:xfrm rot="-2700000">
            <a:off x="12478386" y="-4431586"/>
            <a:ext cx="57378" cy="6072282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0" y="7886700"/>
            <a:ext cx="2031457" cy="203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335213">
            <a:off x="-463447" y="7761487"/>
            <a:ext cx="43907" cy="3580261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3" name="AutoShape 3"/>
          <p:cNvSpPr/>
          <p:nvPr/>
        </p:nvSpPr>
        <p:spPr>
          <a:xfrm rot="-1062971">
            <a:off x="-2967904" y="10116145"/>
            <a:ext cx="6676706" cy="666420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4" name="AutoShape 4"/>
          <p:cNvSpPr/>
          <p:nvPr/>
        </p:nvSpPr>
        <p:spPr>
          <a:xfrm rot="-2794345">
            <a:off x="13418748" y="-3653460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5" name="AutoShape 5"/>
          <p:cNvSpPr/>
          <p:nvPr/>
        </p:nvSpPr>
        <p:spPr>
          <a:xfrm rot="-2700000">
            <a:off x="12013533" y="-3124117"/>
            <a:ext cx="57378" cy="6072282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6" name="TextBox 6"/>
          <p:cNvSpPr txBox="1"/>
          <p:nvPr/>
        </p:nvSpPr>
        <p:spPr>
          <a:xfrm>
            <a:off x="9875060" y="3836394"/>
            <a:ext cx="8104171" cy="354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080"/>
              </a:lnSpc>
              <a:spcBef>
                <a:spcPct val="0"/>
              </a:spcBef>
              <a:buFont typeface="Arial" panose="020B0604020202090204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Работаем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с 2017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года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на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рынке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услуг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BIM-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проектирования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управления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строительством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Офисы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Беларуси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России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Эстонии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Ирландии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.</a:t>
            </a:r>
          </a:p>
          <a:p>
            <a:pPr marL="474980" lvl="1" indent="-237490">
              <a:lnSpc>
                <a:spcPts val="3080"/>
              </a:lnSpc>
              <a:spcBef>
                <a:spcPct val="0"/>
              </a:spcBef>
              <a:buFont typeface="Arial" panose="020B0604020202090204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Более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100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успешно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завершенных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проектов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странах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ЕС,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России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Беларуси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.</a:t>
            </a:r>
          </a:p>
          <a:p>
            <a:pPr marL="474980" lvl="1" indent="-237490">
              <a:lnSpc>
                <a:spcPts val="3080"/>
              </a:lnSpc>
              <a:spcBef>
                <a:spcPct val="0"/>
              </a:spcBef>
              <a:buFont typeface="Arial" panose="020B0604020202090204"/>
              <a:buChar char="•"/>
            </a:pP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В </a:t>
            </a:r>
            <a:r>
              <a:rPr lang="en-US" sz="2200" dirty="0" err="1" smtClean="0">
                <a:solidFill>
                  <a:srgbClr val="000000"/>
                </a:solidFill>
                <a:latin typeface="Clear Sans Regular"/>
              </a:rPr>
              <a:t>компании</a:t>
            </a:r>
            <a:r>
              <a:rPr lang="ru-RU" sz="2200" dirty="0" smtClean="0">
                <a:solidFill>
                  <a:srgbClr val="000000"/>
                </a:solidFill>
                <a:latin typeface="Clear Sans Regular"/>
              </a:rPr>
              <a:t> более 190 </a:t>
            </a:r>
            <a:r>
              <a:rPr lang="en-US" sz="2200" dirty="0" err="1" smtClean="0">
                <a:solidFill>
                  <a:srgbClr val="000000"/>
                </a:solidFill>
                <a:latin typeface="Clear Sans Regular"/>
              </a:rPr>
              <a:t>инженеров</a:t>
            </a:r>
            <a:r>
              <a:rPr lang="en-US" sz="2200" dirty="0" smtClean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и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специалистов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.</a:t>
            </a:r>
          </a:p>
          <a:p>
            <a:pPr marL="474980" lvl="1" indent="-237490">
              <a:lnSpc>
                <a:spcPts val="3080"/>
              </a:lnSpc>
              <a:buFont typeface="Arial" panose="020B0604020202090204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Являемся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единственным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Беларуси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лицензированным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тренером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в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работе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с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программным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обеспечением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Clear Sans Regular"/>
              </a:rPr>
              <a:t>Tekla</a:t>
            </a:r>
            <a:r>
              <a:rPr lang="en-US" sz="2200" dirty="0">
                <a:solidFill>
                  <a:srgbClr val="000000"/>
                </a:solidFill>
                <a:latin typeface="Clear Sans Regular"/>
              </a:rPr>
              <a:t> Structures.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92184" y="8913679"/>
            <a:ext cx="2128307" cy="68924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49178" y="1019175"/>
            <a:ext cx="6347160" cy="6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0"/>
              </a:lnSpc>
            </a:pPr>
            <a:r>
              <a:rPr lang="en-US" sz="4250" dirty="0" err="1">
                <a:solidFill>
                  <a:srgbClr val="000000"/>
                </a:solidFill>
                <a:latin typeface="Clear Sans Regular Bold"/>
              </a:rPr>
              <a:t>Справка</a:t>
            </a:r>
            <a:r>
              <a:rPr lang="en-US" sz="425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4250" dirty="0" err="1">
                <a:solidFill>
                  <a:srgbClr val="000000"/>
                </a:solidFill>
                <a:latin typeface="Clear Sans Regular Bold"/>
              </a:rPr>
              <a:t>об</a:t>
            </a:r>
            <a:r>
              <a:rPr lang="en-US" sz="4250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4250" dirty="0" err="1">
                <a:solidFill>
                  <a:srgbClr val="000000"/>
                </a:solidFill>
                <a:latin typeface="Clear Sans Regular Bold"/>
              </a:rPr>
              <a:t>организации</a:t>
            </a:r>
            <a:endParaRPr lang="en-US" sz="4250" dirty="0">
              <a:solidFill>
                <a:srgbClr val="000000"/>
              </a:solidFill>
              <a:latin typeface="Clear Sans Regular Bold"/>
            </a:endParaRPr>
          </a:p>
        </p:txBody>
      </p:sp>
      <p:sp>
        <p:nvSpPr>
          <p:cNvPr id="9" name="AutoShape 9"/>
          <p:cNvSpPr/>
          <p:nvPr/>
        </p:nvSpPr>
        <p:spPr>
          <a:xfrm rot="4335213">
            <a:off x="-463447" y="7761487"/>
            <a:ext cx="43907" cy="3580261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10" name="AutoShape 10"/>
          <p:cNvSpPr/>
          <p:nvPr/>
        </p:nvSpPr>
        <p:spPr>
          <a:xfrm rot="-1062971">
            <a:off x="-2967904" y="10116145"/>
            <a:ext cx="6676706" cy="6664206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2079185"/>
            <a:ext cx="7923863" cy="7255287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713110" y="3753734"/>
            <a:ext cx="904712" cy="1092168"/>
            <a:chOff x="0" y="0"/>
            <a:chExt cx="6350000" cy="7665720"/>
          </a:xfrm>
        </p:grpSpPr>
        <p:sp>
          <p:nvSpPr>
            <p:cNvPr id="13" name="Freeform 13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329996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16059" t="5019" r="-16659" b="2168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608641" y="3156657"/>
            <a:ext cx="904712" cy="1092168"/>
            <a:chOff x="0" y="0"/>
            <a:chExt cx="6350000" cy="7665720"/>
          </a:xfrm>
        </p:grpSpPr>
        <p:sp>
          <p:nvSpPr>
            <p:cNvPr id="16" name="Freeform 16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329996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5"/>
              <a:stretch>
                <a:fillRect l="-18824" t="5019" r="-19425" b="21686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661397" y="4644557"/>
            <a:ext cx="698875" cy="843681"/>
            <a:chOff x="0" y="0"/>
            <a:chExt cx="6350000" cy="7665720"/>
          </a:xfrm>
        </p:grpSpPr>
        <p:sp>
          <p:nvSpPr>
            <p:cNvPr id="19" name="Freeform 19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329996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6"/>
              <a:stretch>
                <a:fillRect l="6060" t="5019" r="-63472" b="21686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6360271" y="4916044"/>
            <a:ext cx="945371" cy="300706"/>
            <a:chOff x="0" y="0"/>
            <a:chExt cx="1260495" cy="40094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60495" cy="400942"/>
              <a:chOff x="0" y="0"/>
              <a:chExt cx="4218703" cy="13418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218703" cy="1341898"/>
              </a:xfrm>
              <a:custGeom>
                <a:avLst/>
                <a:gdLst/>
                <a:ahLst/>
                <a:cxnLst/>
                <a:rect l="l" t="t" r="r" b="b"/>
                <a:pathLst>
                  <a:path w="4218703" h="1341898">
                    <a:moveTo>
                      <a:pt x="0" y="0"/>
                    </a:moveTo>
                    <a:lnTo>
                      <a:pt x="4218703" y="0"/>
                    </a:lnTo>
                    <a:lnTo>
                      <a:pt x="4218703" y="1341898"/>
                    </a:lnTo>
                    <a:lnTo>
                      <a:pt x="0" y="1341898"/>
                    </a:lnTo>
                    <a:close/>
                  </a:path>
                </a:pathLst>
              </a:custGeom>
              <a:solidFill>
                <a:srgbClr val="329996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85608" y="66745"/>
              <a:ext cx="889278" cy="267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355">
                  <a:solidFill>
                    <a:srgbClr val="FFFFFF"/>
                  </a:solidFill>
                  <a:latin typeface="Open Sans 1 Bold"/>
                </a:rPr>
                <a:t>Минск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091763" y="3848759"/>
            <a:ext cx="945371" cy="300706"/>
            <a:chOff x="0" y="0"/>
            <a:chExt cx="1260495" cy="40094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60495" cy="400942"/>
              <a:chOff x="0" y="0"/>
              <a:chExt cx="4218703" cy="134189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218703" cy="1341898"/>
              </a:xfrm>
              <a:custGeom>
                <a:avLst/>
                <a:gdLst/>
                <a:ahLst/>
                <a:cxnLst/>
                <a:rect l="l" t="t" r="r" b="b"/>
                <a:pathLst>
                  <a:path w="4218703" h="1341898">
                    <a:moveTo>
                      <a:pt x="0" y="0"/>
                    </a:moveTo>
                    <a:lnTo>
                      <a:pt x="4218703" y="0"/>
                    </a:lnTo>
                    <a:lnTo>
                      <a:pt x="4218703" y="1341898"/>
                    </a:lnTo>
                    <a:lnTo>
                      <a:pt x="0" y="1341898"/>
                    </a:lnTo>
                    <a:close/>
                  </a:path>
                </a:pathLst>
              </a:custGeom>
              <a:solidFill>
                <a:srgbClr val="329996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185608" y="66745"/>
              <a:ext cx="889278" cy="267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355">
                  <a:solidFill>
                    <a:srgbClr val="FFFFFF"/>
                  </a:solidFill>
                  <a:latin typeface="Open Sans 1 Bold"/>
                </a:rPr>
                <a:t>Таллин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60317" y="4149465"/>
            <a:ext cx="1136766" cy="300706"/>
            <a:chOff x="0" y="0"/>
            <a:chExt cx="1515688" cy="40094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515688" cy="400942"/>
              <a:chOff x="0" y="0"/>
              <a:chExt cx="5072799" cy="134189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072799" cy="1341898"/>
              </a:xfrm>
              <a:custGeom>
                <a:avLst/>
                <a:gdLst/>
                <a:ahLst/>
                <a:cxnLst/>
                <a:rect l="l" t="t" r="r" b="b"/>
                <a:pathLst>
                  <a:path w="5072799" h="1341898">
                    <a:moveTo>
                      <a:pt x="0" y="0"/>
                    </a:moveTo>
                    <a:lnTo>
                      <a:pt x="5072799" y="0"/>
                    </a:lnTo>
                    <a:lnTo>
                      <a:pt x="5072799" y="1341898"/>
                    </a:lnTo>
                    <a:lnTo>
                      <a:pt x="0" y="1341898"/>
                    </a:lnTo>
                    <a:close/>
                  </a:path>
                </a:pathLst>
              </a:custGeom>
              <a:solidFill>
                <a:srgbClr val="329996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223185" y="66745"/>
              <a:ext cx="1069317" cy="267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355">
                  <a:solidFill>
                    <a:srgbClr val="FFFFFF"/>
                  </a:solidFill>
                  <a:latin typeface="Open Sans 1 Bold"/>
                </a:rPr>
                <a:t>Дублин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513353" y="3359547"/>
            <a:ext cx="1493424" cy="494408"/>
            <a:chOff x="0" y="0"/>
            <a:chExt cx="1991232" cy="659211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991232" cy="659211"/>
              <a:chOff x="0" y="0"/>
              <a:chExt cx="6664383" cy="2206288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664383" cy="2206288"/>
              </a:xfrm>
              <a:custGeom>
                <a:avLst/>
                <a:gdLst/>
                <a:ahLst/>
                <a:cxnLst/>
                <a:rect l="l" t="t" r="r" b="b"/>
                <a:pathLst>
                  <a:path w="6664383" h="2206288">
                    <a:moveTo>
                      <a:pt x="0" y="0"/>
                    </a:moveTo>
                    <a:lnTo>
                      <a:pt x="6664383" y="0"/>
                    </a:lnTo>
                    <a:lnTo>
                      <a:pt x="6664383" y="2206288"/>
                    </a:lnTo>
                    <a:lnTo>
                      <a:pt x="0" y="2206288"/>
                    </a:lnTo>
                    <a:close/>
                  </a:path>
                </a:pathLst>
              </a:custGeom>
              <a:solidFill>
                <a:srgbClr val="329996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293209" y="66745"/>
              <a:ext cx="1404815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0"/>
                </a:lnSpc>
              </a:pPr>
              <a:r>
                <a:rPr lang="en-US" sz="1355" dirty="0" err="1" smtClean="0">
                  <a:solidFill>
                    <a:srgbClr val="FFFFFF"/>
                  </a:solidFill>
                  <a:latin typeface="Open Sans 1 Bold"/>
                </a:rPr>
                <a:t>Санкт</a:t>
              </a:r>
              <a:r>
                <a:rPr lang="en-US" sz="1355" dirty="0" smtClean="0">
                  <a:solidFill>
                    <a:srgbClr val="FFFFFF"/>
                  </a:solidFill>
                  <a:latin typeface="Open Sans 1 Bold"/>
                </a:rPr>
                <a:t>-</a:t>
              </a:r>
              <a:r>
                <a:rPr lang="ru-RU" sz="1355" smtClean="0">
                  <a:solidFill>
                    <a:srgbClr val="FFFFFF"/>
                  </a:solidFill>
                  <a:latin typeface="Open Sans 1 Bold"/>
                </a:rPr>
                <a:t>П</a:t>
              </a:r>
              <a:r>
                <a:rPr lang="en-US" sz="1355" smtClean="0">
                  <a:solidFill>
                    <a:srgbClr val="FFFFFF"/>
                  </a:solidFill>
                  <a:latin typeface="Open Sans 1 Bold"/>
                </a:rPr>
                <a:t>етербург</a:t>
              </a:r>
              <a:endParaRPr lang="en-US" sz="1355" dirty="0">
                <a:solidFill>
                  <a:srgbClr val="FFFFFF"/>
                </a:solidFill>
                <a:latin typeface="Open Sans 1 Bold"/>
              </a:endParaRPr>
            </a:p>
          </p:txBody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5149446" y="3606751"/>
            <a:ext cx="698875" cy="843681"/>
            <a:chOff x="0" y="0"/>
            <a:chExt cx="6350000" cy="7665720"/>
          </a:xfrm>
        </p:grpSpPr>
        <p:sp>
          <p:nvSpPr>
            <p:cNvPr id="38" name="Freeform 38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329996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7"/>
              <a:stretch>
                <a:fillRect l="-22750" t="5019" r="-23350" b="21686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79" t="4550" r="8044" b="22824"/>
          <a:stretch>
            <a:fillRect/>
          </a:stretch>
        </p:blipFill>
        <p:spPr>
          <a:xfrm>
            <a:off x="2626348" y="7029503"/>
            <a:ext cx="4471075" cy="236875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4335213">
            <a:off x="-463447" y="7761487"/>
            <a:ext cx="43907" cy="3580261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4" name="AutoShape 4"/>
          <p:cNvSpPr/>
          <p:nvPr/>
        </p:nvSpPr>
        <p:spPr>
          <a:xfrm rot="-1062971">
            <a:off x="-2967904" y="10116145"/>
            <a:ext cx="6676706" cy="666420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5" name="TextBox 5"/>
          <p:cNvSpPr txBox="1"/>
          <p:nvPr/>
        </p:nvSpPr>
        <p:spPr>
          <a:xfrm>
            <a:off x="9052151" y="2636573"/>
            <a:ext cx="6940784" cy="59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lear Sans Regular"/>
              </a:rPr>
              <a:t>          Мы предлагаем услуги по трехмерному BIM-проектированию гражданских и промышленных объектов с использованием Autodesk Revit или Tekla Structures.  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lear Sans Regular"/>
              </a:rPr>
              <a:t>           Заказчик получает: проектную и/или рабочую документацию, включая комплекты чертежей, спецификации и 3D BIM-модель объекта. 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lear Sans Regular"/>
              </a:rPr>
              <a:t>          Трехмерное BIM-проектирование позволяет: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Clear Sans Regular"/>
            </a:endParaRP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>
                <a:solidFill>
                  <a:srgbClr val="000000"/>
                </a:solidFill>
                <a:latin typeface="Clear Sans Regular"/>
              </a:rPr>
              <a:t>избежать коллизий разделов проектной документации, тем самым повысить ее качество и снизить затраты на стадии строительства;</a:t>
            </a: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>
                <a:solidFill>
                  <a:srgbClr val="000000"/>
                </a:solidFill>
                <a:latin typeface="Clear Sans Regular"/>
              </a:rPr>
              <a:t>получать спецификации строительных конструкций по заданному шаблону;</a:t>
            </a: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>
                <a:solidFill>
                  <a:srgbClr val="000000"/>
                </a:solidFill>
                <a:latin typeface="Clear Sans Regular"/>
              </a:rPr>
              <a:t>получать изометрические чертежи, спецификации и ведомости без затраты времени и ресурсов;</a:t>
            </a: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>
                <a:solidFill>
                  <a:srgbClr val="000000"/>
                </a:solidFill>
                <a:latin typeface="Clear Sans Regular"/>
              </a:rPr>
              <a:t>использовать BIM модель для управления строительством и эксплуатацией, тем самым повысить их эффективность.</a:t>
            </a:r>
          </a:p>
        </p:txBody>
      </p:sp>
      <p:sp>
        <p:nvSpPr>
          <p:cNvPr id="6" name="AutoShape 6"/>
          <p:cNvSpPr/>
          <p:nvPr/>
        </p:nvSpPr>
        <p:spPr>
          <a:xfrm rot="-2794345">
            <a:off x="13398475" y="-3629859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7" name="AutoShape 7"/>
          <p:cNvSpPr/>
          <p:nvPr/>
        </p:nvSpPr>
        <p:spPr>
          <a:xfrm rot="-2700000">
            <a:off x="12395353" y="-2646121"/>
            <a:ext cx="57378" cy="6072282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8" name="TextBox 8"/>
          <p:cNvSpPr txBox="1"/>
          <p:nvPr/>
        </p:nvSpPr>
        <p:spPr>
          <a:xfrm>
            <a:off x="1028700" y="953770"/>
            <a:ext cx="9345295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lear Sans Regular Bold"/>
              </a:rPr>
              <a:t>Основные направления деятельности компании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894297"/>
            <a:ext cx="2270538" cy="396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6240" lvl="1" indent="-198120" algn="ctr">
              <a:lnSpc>
                <a:spcPts val="3360"/>
              </a:lnSpc>
              <a:buFont typeface="Arial" panose="020B0604020202090204"/>
              <a:buChar char="•"/>
            </a:pPr>
            <a:r>
              <a:rPr lang="en-US" sz="2400">
                <a:solidFill>
                  <a:srgbClr val="000000"/>
                </a:solidFill>
                <a:latin typeface="Alegreya Medium"/>
              </a:rPr>
              <a:t>Инжиниринг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270" y="2636520"/>
            <a:ext cx="7435850" cy="4524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         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Инжиниринговые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услуги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предполагают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полноценное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ведение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вашего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проекта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: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от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первичной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консультации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до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последующих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согласований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оценки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готового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объекта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.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           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Комплекс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услуг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практического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характера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предполагает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сделать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капиталовложение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строительство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или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модернизацию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объекта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максимально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выгодным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. 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          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Наша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инженерная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команда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понимает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стандарты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требования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к BIM-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моделированию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требования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к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высокой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квалификации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персонала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соблюдению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графика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решению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проблем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каждом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этапе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жизненного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цикла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проекта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гарантируя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добросовестность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гибкость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выполнении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задач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возможности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для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наших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клиентов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получить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максимальную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эффективность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выгоду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результатам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работы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.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051925" y="1894205"/>
            <a:ext cx="3477895" cy="430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6240" lvl="1" indent="-198120" algn="ctr">
              <a:lnSpc>
                <a:spcPts val="3360"/>
              </a:lnSpc>
              <a:buFont typeface="Arial" panose="020B0604020202090204"/>
              <a:buChar char="•"/>
            </a:pPr>
            <a:r>
              <a:rPr lang="en-US" sz="2400">
                <a:solidFill>
                  <a:srgbClr val="000000"/>
                </a:solidFill>
                <a:latin typeface="Alegreya Medium"/>
              </a:rPr>
              <a:t>Проектирование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335213">
            <a:off x="-463447" y="7761487"/>
            <a:ext cx="43907" cy="3580261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3" name="AutoShape 3"/>
          <p:cNvSpPr/>
          <p:nvPr/>
        </p:nvSpPr>
        <p:spPr>
          <a:xfrm rot="-1062971">
            <a:off x="-2967904" y="10116145"/>
            <a:ext cx="6676706" cy="6664206"/>
          </a:xfrm>
          <a:prstGeom prst="rect">
            <a:avLst/>
          </a:prstGeom>
          <a:solidFill>
            <a:srgbClr val="329996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76465" y="1929873"/>
            <a:ext cx="7226612" cy="7055194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2794345">
            <a:off x="13418748" y="-3629859"/>
            <a:ext cx="5921907" cy="5991896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6" name="AutoShape 6"/>
          <p:cNvSpPr/>
          <p:nvPr/>
        </p:nvSpPr>
        <p:spPr>
          <a:xfrm rot="-2700000">
            <a:off x="12415626" y="-2646121"/>
            <a:ext cx="57378" cy="6072282"/>
          </a:xfrm>
          <a:prstGeom prst="rect">
            <a:avLst/>
          </a:prstGeom>
          <a:solidFill>
            <a:srgbClr val="329996"/>
          </a:solidFill>
        </p:spPr>
      </p:sp>
      <p:sp>
        <p:nvSpPr>
          <p:cNvPr id="7" name="TextBox 7"/>
          <p:cNvSpPr txBox="1"/>
          <p:nvPr/>
        </p:nvSpPr>
        <p:spPr>
          <a:xfrm>
            <a:off x="1080135" y="2630170"/>
            <a:ext cx="8430895" cy="5170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            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Строительство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–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сложный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многофункциональный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процесс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который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требует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исключительно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ответственного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подхода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. 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Clear Sans Regular"/>
            </a:endParaRPr>
          </a:p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            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Специалисты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PMtech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осуществляют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BIM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проектирование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интеграцию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автоматизацию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координацию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оптимизацию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проекта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протяжении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всех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этапов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его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жизненного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цикла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что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позволяет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получить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следующие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 Bold"/>
              </a:rPr>
              <a:t>преимущества</a:t>
            </a:r>
            <a:r>
              <a:rPr lang="en-US" sz="1800" dirty="0">
                <a:solidFill>
                  <a:srgbClr val="000000"/>
                </a:solidFill>
                <a:latin typeface="Clear Sans Regular Bold"/>
              </a:rPr>
              <a:t>:</a:t>
            </a:r>
          </a:p>
          <a:p>
            <a:pPr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Clear Sans Regular Bold"/>
            </a:endParaRP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Соблюдение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сроков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строительства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Недопущение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роста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бюджета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Достижение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качественных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количественных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параметров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построенного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здания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Предотвращение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ошибочных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конструктивных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инженерных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решений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Контроль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соблюдения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договорных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обязательств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контрагентами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субподрядчиками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;</a:t>
            </a:r>
          </a:p>
          <a:p>
            <a:pPr marL="388620" lvl="1" indent="-194310">
              <a:lnSpc>
                <a:spcPts val="2520"/>
              </a:lnSpc>
              <a:buFont typeface="Arial" panose="020B0604020202090204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Своевременность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готовности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сдачи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эксплуатацию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lear Sans Regular"/>
              </a:rPr>
              <a:t>здания</a:t>
            </a:r>
            <a:r>
              <a:rPr lang="en-US" sz="1800" dirty="0">
                <a:solidFill>
                  <a:srgbClr val="000000"/>
                </a:solidFill>
                <a:latin typeface="Clear Sans Regular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35355"/>
            <a:ext cx="8886825" cy="502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lear Sans Regular Bold"/>
              </a:rPr>
              <a:t>Основные направления деятельности компании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929765"/>
            <a:ext cx="5117465" cy="430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6240" lvl="1" indent="-198120" algn="ctr">
              <a:lnSpc>
                <a:spcPts val="3360"/>
              </a:lnSpc>
              <a:buFont typeface="Arial" panose="020B0604020202090204"/>
              <a:buChar char="•"/>
            </a:pPr>
            <a:r>
              <a:rPr lang="en-US" sz="2400">
                <a:solidFill>
                  <a:srgbClr val="000000"/>
                </a:solidFill>
                <a:latin typeface="Alegreya Medium"/>
              </a:rPr>
              <a:t>Управление строительством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1372</Words>
  <Application>Microsoft Office PowerPoint</Application>
  <PresentationFormat>Произвольный</PresentationFormat>
  <Paragraphs>227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6" baseType="lpstr">
      <vt:lpstr>Open Sans 1 Bold</vt:lpstr>
      <vt:lpstr>Clear Sans Medium</vt:lpstr>
      <vt:lpstr>Wingdings</vt:lpstr>
      <vt:lpstr>Open Sans 2 Bold</vt:lpstr>
      <vt:lpstr>Arial</vt:lpstr>
      <vt:lpstr>Alegreya Medium</vt:lpstr>
      <vt:lpstr>Alegreya Bold</vt:lpstr>
      <vt:lpstr>Open Sans 2</vt:lpstr>
      <vt:lpstr>Arimo</vt:lpstr>
      <vt:lpstr>Clear Sans Regular</vt:lpstr>
      <vt:lpstr>Clear Sans Regular Bold</vt:lpstr>
      <vt:lpstr>Calibri</vt:lpstr>
      <vt:lpstr>Office Theme</vt:lpstr>
      <vt:lpstr>Презентация PowerPoint</vt:lpstr>
      <vt:lpstr>Презентация PowerPoint</vt:lpstr>
      <vt:lpstr>О компании</vt:lpstr>
      <vt:lpstr>О компании</vt:lpstr>
      <vt:lpstr>Философия</vt:lpstr>
      <vt:lpstr>Корпоративные ценности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PMtech</dc:title>
  <dc:creator>Ekaterina Kolesnikov</dc:creator>
  <cp:lastModifiedBy>User</cp:lastModifiedBy>
  <cp:revision>38</cp:revision>
  <dcterms:created xsi:type="dcterms:W3CDTF">2021-07-31T13:38:12Z</dcterms:created>
  <dcterms:modified xsi:type="dcterms:W3CDTF">2022-01-21T07:43:14Z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1033-3.1.3.5746</vt:lpwstr>
  </property>
</Properties>
</file>