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5" r:id="rId3"/>
    <p:sldId id="326" r:id="rId4"/>
    <p:sldId id="327" r:id="rId5"/>
    <p:sldId id="330" r:id="rId6"/>
    <p:sldId id="328" r:id="rId7"/>
    <p:sldId id="285" r:id="rId8"/>
    <p:sldId id="286" r:id="rId9"/>
    <p:sldId id="259" r:id="rId10"/>
    <p:sldId id="287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3" autoAdjust="0"/>
  </p:normalViewPr>
  <p:slideViewPr>
    <p:cSldViewPr>
      <p:cViewPr>
        <p:scale>
          <a:sx n="60" d="100"/>
          <a:sy n="60" d="100"/>
        </p:scale>
        <p:origin x="-135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F7C39-62A8-4323-ADCE-6C1CF223484E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6894F-A42F-49C3-8C6F-8516CAEEEE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DB74A-63EA-4730-81E5-ACA8BC39687F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43166-CA4C-4F00-AA73-C12D031EBE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DD36-7D83-4E47-9878-8328E519028A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90F1E-B231-4B83-9E0A-B4B887272F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35163"/>
            <a:ext cx="8229600" cy="4389437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C13439-C367-4238-BB68-A6BDF5BC2E6F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F44D2-2D02-476A-B57E-E7D21C7D85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004A6-834D-4DDF-A59C-C53DCFCD7266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4818D-78C8-4660-ADD2-80BA2E0F6E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2EB6F-9A47-43F4-94BA-443110791A20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FC02E-75FC-4297-9D6D-07F1F8EFF6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03EF4-191B-4AA6-BA77-3BEA3B4FC5A1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52FC7-1DB0-4815-837E-53EA9374F9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2A2F1-0E2E-43F9-A5DD-6F6495BC9B30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C49BE-E56C-4D31-A0A5-4495D4B94C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1C282-0A2A-4AF6-910B-E977761A1FD1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B0108-7122-4281-A5D1-54FA3BE2AA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909AB-5A4C-4436-A382-17F76D963909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92-FA57-49E4-9309-85FA9DE9E4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B05D6-3585-49AE-9D4A-8B0B33C6AA40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9233E-40F1-4575-A55B-8EEBEF7026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E477C-A6D7-4525-BF8E-32D312F20C59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A2DE2-C7C1-40A8-8A16-BA9DBFE6AE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9F2FB6-6AAF-45F4-92C0-B0F6ED497A25}" type="datetimeFigureOut">
              <a:rPr lang="ru-RU"/>
              <a:pPr>
                <a:defRPr/>
              </a:pPr>
              <a:t>05.05.2020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945476-C756-4BCA-B321-A2744F077D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4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75" r:id="rId9"/>
    <p:sldLayoutId id="2147483666" r:id="rId10"/>
    <p:sldLayoutId id="2147483665" r:id="rId11"/>
    <p:sldLayoutId id="214748366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/>
          <p:cNvSpPr>
            <a:spLocks noChangeArrowheads="1"/>
          </p:cNvSpPr>
          <p:nvPr/>
        </p:nvSpPr>
        <p:spPr bwMode="auto">
          <a:xfrm>
            <a:off x="539750" y="1392238"/>
            <a:ext cx="8207375" cy="228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ТЕХНИЧЕСКАЯ ЭКСПЛУАТАЦИЯ                       ЗДАНИЙ И СООРУЖЕНИЙ</a:t>
            </a:r>
          </a:p>
          <a:p>
            <a:pPr algn="ctr">
              <a:lnSpc>
                <a:spcPct val="150000"/>
              </a:lnSpc>
            </a:pPr>
            <a:endParaRPr lang="ru-RU" sz="2400" b="1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84213" y="5805488"/>
            <a:ext cx="4845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>
                <a:solidFill>
                  <a:schemeClr val="folHlink"/>
                </a:solidFill>
              </a:rPr>
              <a:t>Презентация лекций для специальности</a:t>
            </a:r>
            <a:r>
              <a:rPr lang="ru-RU"/>
              <a:t> </a:t>
            </a:r>
            <a:r>
              <a:rPr lang="ru-RU">
                <a:solidFill>
                  <a:schemeClr val="folHlink"/>
                </a:solidFill>
              </a:rPr>
              <a:t>Пс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1187450" y="765175"/>
            <a:ext cx="71294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chemeClr val="tx2"/>
                </a:solidFill>
              </a:rPr>
              <a:t>КОНТРОЛЬ ТЕХНИЧЕСКОГО </a:t>
            </a:r>
          </a:p>
          <a:p>
            <a:pPr algn="ctr"/>
            <a:r>
              <a:rPr lang="ru-RU" sz="3200">
                <a:solidFill>
                  <a:schemeClr val="tx2"/>
                </a:solidFill>
              </a:rPr>
              <a:t>СОСТОЯНИЯ  ЗДАНИЙ</a:t>
            </a:r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539750" y="1765737"/>
            <a:ext cx="8280722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450850"/>
            <a:r>
              <a:rPr lang="ru-RU" dirty="0"/>
              <a:t>         В случае обнаружения предаварийного состояния строительных конструкций при осмотре или обследовании служба технической </a:t>
            </a:r>
            <a:r>
              <a:rPr lang="ru-RU" dirty="0" err="1"/>
              <a:t>эксплу-атации</a:t>
            </a:r>
            <a:r>
              <a:rPr lang="ru-RU" dirty="0"/>
              <a:t> обязана: </a:t>
            </a:r>
          </a:p>
          <a:p>
            <a:pPr indent="450850"/>
            <a:r>
              <a:rPr lang="ru-RU" dirty="0"/>
              <a:t>        </a:t>
            </a:r>
            <a:r>
              <a:rPr lang="ru-RU" dirty="0" smtClean="0"/>
              <a:t>— </a:t>
            </a:r>
            <a:r>
              <a:rPr lang="ru-RU" dirty="0"/>
              <a:t>немедленно проинформировать руководство; </a:t>
            </a:r>
          </a:p>
          <a:p>
            <a:pPr indent="450850"/>
            <a:r>
              <a:rPr lang="ru-RU" dirty="0"/>
              <a:t>        </a:t>
            </a:r>
            <a:r>
              <a:rPr lang="ru-RU" dirty="0" smtClean="0"/>
              <a:t>— </a:t>
            </a:r>
            <a:r>
              <a:rPr lang="ru-RU" dirty="0"/>
              <a:t>немедленно  ограничить или прекратить эксплуатацию </a:t>
            </a:r>
            <a:r>
              <a:rPr lang="ru-RU" dirty="0" err="1" smtClean="0"/>
              <a:t>опас-ных</a:t>
            </a:r>
            <a:r>
              <a:rPr lang="ru-RU" dirty="0" smtClean="0"/>
              <a:t> </a:t>
            </a:r>
            <a:r>
              <a:rPr lang="ru-RU" dirty="0"/>
              <a:t>зон и принять меры по предупреждению несчастных случаев; </a:t>
            </a:r>
          </a:p>
          <a:p>
            <a:pPr indent="450850"/>
            <a:r>
              <a:rPr lang="ru-RU" dirty="0"/>
              <a:t>        </a:t>
            </a:r>
            <a:r>
              <a:rPr lang="ru-RU" dirty="0" smtClean="0"/>
              <a:t>— </a:t>
            </a:r>
            <a:r>
              <a:rPr lang="ru-RU" dirty="0"/>
              <a:t>принять меры по организации квалифицированного </a:t>
            </a:r>
            <a:r>
              <a:rPr lang="ru-RU" dirty="0" err="1" smtClean="0"/>
              <a:t>обследо-вания</a:t>
            </a:r>
            <a:r>
              <a:rPr lang="ru-RU" dirty="0" smtClean="0"/>
              <a:t> </a:t>
            </a:r>
            <a:r>
              <a:rPr lang="ru-RU" dirty="0"/>
              <a:t>предаварийных конструкций с привлечением специализированных организаций по обследованию зданий; </a:t>
            </a:r>
          </a:p>
          <a:p>
            <a:pPr indent="450850"/>
            <a:r>
              <a:rPr lang="ru-RU" dirty="0"/>
              <a:t>        </a:t>
            </a:r>
            <a:r>
              <a:rPr lang="ru-RU" dirty="0" smtClean="0"/>
              <a:t>—</a:t>
            </a:r>
            <a:r>
              <a:rPr lang="ru-RU" dirty="0"/>
              <a:t> принять меры по немедленному устранению причин </a:t>
            </a:r>
            <a:r>
              <a:rPr lang="ru-RU" dirty="0" err="1" smtClean="0"/>
              <a:t>предава-рийного</a:t>
            </a:r>
            <a:r>
              <a:rPr lang="ru-RU" dirty="0" smtClean="0"/>
              <a:t> </a:t>
            </a:r>
            <a:r>
              <a:rPr lang="ru-RU" dirty="0"/>
              <a:t>состояния, разгрузке и временному усилению поврежденных </a:t>
            </a:r>
            <a:r>
              <a:rPr lang="ru-RU" dirty="0" smtClean="0"/>
              <a:t>кон-</a:t>
            </a:r>
            <a:r>
              <a:rPr lang="ru-RU" dirty="0" err="1" smtClean="0"/>
              <a:t>струкций</a:t>
            </a:r>
            <a:r>
              <a:rPr lang="ru-RU" dirty="0"/>
              <a:t>; </a:t>
            </a:r>
          </a:p>
          <a:p>
            <a:pPr indent="450850"/>
            <a:r>
              <a:rPr lang="ru-RU" dirty="0"/>
              <a:t>        </a:t>
            </a:r>
            <a:r>
              <a:rPr lang="ru-RU" dirty="0" smtClean="0"/>
              <a:t>— </a:t>
            </a:r>
            <a:r>
              <a:rPr lang="ru-RU" dirty="0"/>
              <a:t>обеспечить регулярное наблюдение за деформациями </a:t>
            </a:r>
            <a:r>
              <a:rPr lang="ru-RU" dirty="0" err="1" smtClean="0"/>
              <a:t>повре-жденных</a:t>
            </a:r>
            <a:r>
              <a:rPr lang="ru-RU" dirty="0" smtClean="0"/>
              <a:t> </a:t>
            </a:r>
            <a:r>
              <a:rPr lang="ru-RU" dirty="0"/>
              <a:t>элементов (установка маяков, геодезическое наблюдение и т. п.); </a:t>
            </a:r>
          </a:p>
          <a:p>
            <a:pPr indent="450850"/>
            <a:r>
              <a:rPr lang="ru-RU" dirty="0"/>
              <a:t>        — обеспечить срочное восстановление </a:t>
            </a:r>
            <a:r>
              <a:rPr lang="ru-RU" dirty="0" smtClean="0"/>
              <a:t>аварийно-опасного </a:t>
            </a:r>
            <a:r>
              <a:rPr lang="ru-RU" dirty="0"/>
              <a:t>участка объекта по результатам его обследования с разработкой, при </a:t>
            </a:r>
            <a:r>
              <a:rPr lang="ru-RU" dirty="0" smtClean="0"/>
              <a:t>необходимости</a:t>
            </a:r>
            <a:r>
              <a:rPr lang="ru-RU" dirty="0"/>
              <a:t>, проектной документации.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/>
          </p:nvPr>
        </p:nvSpPr>
        <p:spPr>
          <a:xfrm>
            <a:off x="539750" y="908050"/>
            <a:ext cx="8229600" cy="506413"/>
          </a:xfrm>
        </p:spPr>
        <p:txBody>
          <a:bodyPr/>
          <a:lstStyle/>
          <a:p>
            <a:pPr algn="ctr"/>
            <a:r>
              <a:rPr lang="ru-RU" sz="3200" smtClean="0">
                <a:latin typeface="Arial" charset="0"/>
              </a:rPr>
              <a:t>ОСНОВЫ ЭКСПЛУАТАЦИИ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xfrm>
            <a:off x="468313" y="1844675"/>
            <a:ext cx="8229600" cy="4508500"/>
          </a:xfrm>
        </p:spPr>
        <p:txBody>
          <a:bodyPr/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b="1" smtClean="0">
                <a:latin typeface="Arial Unicode MS" pitchFamily="34" charset="-128"/>
              </a:rPr>
              <a:t>       Техническая эксплуатация (эксплуатация): и</a:t>
            </a:r>
            <a:r>
              <a:rPr lang="ru-RU" sz="1800" smtClean="0">
                <a:latin typeface="Arial Unicode MS" pitchFamily="34" charset="-128"/>
              </a:rPr>
              <a:t>спользование здания по назначению при систематическом проведении комплекса организаци-онно-технических мероприятий по контролю технического состояния, содержанию, техническому обслуживанию и ремонту.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 Техническая эксплуатация зданий должна осуществляться с учетом  ТНПА в соответствии с требованиями настоящих строительных норм, а также ведомственными инструкци</a:t>
            </a:r>
            <a:r>
              <a:rPr lang="be-BY" sz="1800" smtClean="0">
                <a:latin typeface="Arial Unicode MS" pitchFamily="34" charset="-128"/>
              </a:rPr>
              <a:t>ями</a:t>
            </a:r>
            <a:r>
              <a:rPr lang="ru-RU" sz="1800" smtClean="0">
                <a:latin typeface="Arial Unicode MS" pitchFamily="34" charset="-128"/>
              </a:rPr>
              <a:t> по технической эксплуатации зда-ний, отражающими их специфику и режим эксплуатации, дополняющи-ми требования настоящих строительных норм и утвержденными соот-ветствующими органами ведомственного управления, а также объект-ными инструкциями, учитывающими специфику конкретного объекта. </a:t>
            </a:r>
            <a:endParaRPr lang="ru-RU" sz="1800" b="1" smtClean="0">
              <a:latin typeface="Arial Unicode MS" pitchFamily="34" charset="-128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  В процессе технической эксплуатации здания должны соответство-вать требованиям, обеспечивающим безопасность для жизни и здоро-вья граждан, сохранность их имущества, имущества собственника зда-ния, экологическую безопасность в течение всего периода использова-ния объектов строительства по назначению. </a:t>
            </a:r>
            <a:endParaRPr lang="ru-RU" sz="1800" b="1" smtClean="0">
              <a:latin typeface="Arial Unicode MS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/>
          </p:nvPr>
        </p:nvSpPr>
        <p:spPr>
          <a:xfrm>
            <a:off x="539750" y="692150"/>
            <a:ext cx="8229600" cy="579438"/>
          </a:xfrm>
        </p:spPr>
        <p:txBody>
          <a:bodyPr/>
          <a:lstStyle/>
          <a:p>
            <a:pPr algn="ctr"/>
            <a:r>
              <a:rPr lang="ru-RU" sz="3200" smtClean="0">
                <a:latin typeface="Arial" charset="0"/>
              </a:rPr>
              <a:t>ОСНОВЫ ЭКСПЛУАТАЦИИ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>
          <a:xfrm>
            <a:off x="323850" y="1484313"/>
            <a:ext cx="8496300" cy="4535487"/>
          </a:xfrm>
        </p:spPr>
        <p:txBody>
          <a:bodyPr/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Техническая эксплуатация зданий должна обеспечивать: 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— использование здания в соответствии с его функциональным  назначе-нием;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— техническое обслуживание строительных конструкций и инженерных сис-тем;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— содержание зданий;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— ремонт зданий, помещений, строительных конструкций и инженерных сис-тем зданий в объемах и с периодичностью, обеспечивающих их исправ-ное состояние и эффективную эксплуатацию;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— контроль за техническим состоянием зданий путем проведения техничес-ких осмотров;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— проведение необходимых работ по устранению аварий;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— функционирование зданий в течение всего периода их эксплуатации в соответствии с действующими ТНПА и проектной документацией.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650875"/>
          </a:xfrm>
        </p:spPr>
        <p:txBody>
          <a:bodyPr/>
          <a:lstStyle/>
          <a:p>
            <a:pPr algn="ctr"/>
            <a:r>
              <a:rPr lang="ru-RU" sz="3200" smtClean="0">
                <a:latin typeface="Arial" charset="0"/>
              </a:rPr>
              <a:t>ОСНОВЫ ЭКСПЛУАТАЦИИ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>
          <a:xfrm>
            <a:off x="468313" y="1557338"/>
            <a:ext cx="8229600" cy="4824412"/>
          </a:xfrm>
        </p:spPr>
        <p:txBody>
          <a:bodyPr/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  Основными задачами при технической эксплуатации зданий явля-ются: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— обеспечение работоспособности и безопасной эксплуатации стро-ительных конструкций и инженерных систем зданий;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— обеспечение проектных режимов эксплуатации строительных кон-струкций и инженерных систем зданий (статических, динамических, те-пловых и энергетических нагрузок, давления, напряжения, звукоизоля-ции).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  Техническая эксплуатация зданий должна осуществляться в соответ-ствии с проектной, исполнительной и эксплуатационной документацией, разработанной и утвержденной в установленном порядке. </a:t>
            </a: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  Эксплуатационную и исполнительную документацию необходимо корректировать по мере изменения технического состояния зданий  и проведения работ по ремонту, модернизации, реконструкции.</a:t>
            </a:r>
            <a:endParaRPr lang="ru-RU" sz="1800" b="1" smtClean="0">
              <a:latin typeface="Arial Unicode MS" pitchFamily="34" charset="-128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  Проектная, исполнительная и эксплуатационная документация дол-жна храниться у собственника здания или уполномоченного им органа. </a:t>
            </a:r>
            <a:endParaRPr lang="ru-RU" sz="1800" b="1" smtClean="0">
              <a:latin typeface="Arial Unicode MS" pitchFamily="34" charset="-128"/>
            </a:endParaRP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Rectangle 3"/>
          <p:cNvSpPr>
            <a:spLocks noGrp="1"/>
          </p:cNvSpPr>
          <p:nvPr>
            <p:ph type="body" idx="1"/>
          </p:nvPr>
        </p:nvSpPr>
        <p:spPr>
          <a:xfrm>
            <a:off x="611188" y="2133600"/>
            <a:ext cx="8229600" cy="4248150"/>
          </a:xfrm>
        </p:spPr>
        <p:txBody>
          <a:bodyPr/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 Контроль технического состояния здания должен осуществляться его собственником, эксплуатирующей организацией или службой техничес-кой эксплуатации (ответственным эксплуатантом) путем проведения плановых и внеплановых (внеочередных) технических осмотров  собст-венными силами или, при необходимости, — путем проведения обсле-дования специализированной организацией.</a:t>
            </a:r>
            <a:endParaRPr lang="ru-RU" sz="1800" b="1" smtClean="0">
              <a:latin typeface="Arial Unicode MS" pitchFamily="34" charset="-128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 Плановые технические осмотры подразделяются на общие и частич-ные.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 При общих технических осмотрах контролируют техническое состоя-ние здания, его инженерных систем и благоустройства в целом, при частичных технических осмотрах — техническое состояние отдельных конструкций здания, инженерных систем, элементов благоустройства.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ru-RU" sz="1800" smtClean="0">
                <a:latin typeface="Arial Unicode MS" pitchFamily="34" charset="-128"/>
              </a:rPr>
              <a:t>        Общие технические осмотры следует производить 2 раза в год — весной и осенью.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468313" y="692150"/>
            <a:ext cx="8229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 eaLnBrk="0" hangingPunct="0"/>
            <a:r>
              <a:rPr lang="ru-RU" sz="3200">
                <a:solidFill>
                  <a:schemeClr val="tx2"/>
                </a:solidFill>
                <a:latin typeface="Arial Unicode MS" pitchFamily="34" charset="-128"/>
              </a:rPr>
              <a:t>КОНТРОЛЬ ТЕХНИЧЕСКОГО </a:t>
            </a:r>
            <a:br>
              <a:rPr lang="ru-RU" sz="3200">
                <a:solidFill>
                  <a:schemeClr val="tx2"/>
                </a:solidFill>
                <a:latin typeface="Arial Unicode MS" pitchFamily="34" charset="-128"/>
              </a:rPr>
            </a:br>
            <a:r>
              <a:rPr lang="ru-RU" sz="3200">
                <a:solidFill>
                  <a:schemeClr val="tx2"/>
                </a:solidFill>
                <a:latin typeface="Arial Unicode MS" pitchFamily="34" charset="-128"/>
              </a:rPr>
              <a:t>СОСТОЯНИЯ  ЗДАНИЙ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6"/>
          <p:cNvSpPr>
            <a:spLocks noChangeArrowheads="1"/>
          </p:cNvSpPr>
          <p:nvPr/>
        </p:nvSpPr>
        <p:spPr bwMode="auto">
          <a:xfrm>
            <a:off x="1543050" y="1681163"/>
            <a:ext cx="30305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9395" name="Rectangle 28"/>
          <p:cNvSpPr>
            <a:spLocks noChangeArrowheads="1"/>
          </p:cNvSpPr>
          <p:nvPr/>
        </p:nvSpPr>
        <p:spPr bwMode="auto">
          <a:xfrm>
            <a:off x="1543050" y="1681163"/>
            <a:ext cx="30273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9410" name="Rectangle 18"/>
          <p:cNvSpPr>
            <a:spLocks noChangeArrowheads="1"/>
          </p:cNvSpPr>
          <p:nvPr/>
        </p:nvSpPr>
        <p:spPr bwMode="auto">
          <a:xfrm>
            <a:off x="395288" y="2076887"/>
            <a:ext cx="8497887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/>
            <a:r>
              <a:rPr lang="ru-RU" dirty="0"/>
              <a:t>         Общий технический осмотр зданий производится комиссией в </a:t>
            </a:r>
            <a:r>
              <a:rPr lang="ru-RU" dirty="0" err="1" smtClean="0"/>
              <a:t>сле</a:t>
            </a:r>
            <a:r>
              <a:rPr lang="ru-RU" dirty="0" smtClean="0"/>
              <a:t>-дующем </a:t>
            </a:r>
            <a:r>
              <a:rPr lang="ru-RU" dirty="0"/>
              <a:t>составе:</a:t>
            </a:r>
          </a:p>
          <a:p>
            <a:pPr indent="450850"/>
            <a:r>
              <a:rPr lang="ru-RU" dirty="0"/>
              <a:t>    — председатель комиссии — заместитель руководителя, технический руководитель (главный инженер) организации (должностное лицо </a:t>
            </a:r>
            <a:r>
              <a:rPr lang="ru-RU" dirty="0" err="1" smtClean="0"/>
              <a:t>юридиче-ского</a:t>
            </a:r>
            <a:r>
              <a:rPr lang="ru-RU" dirty="0" smtClean="0"/>
              <a:t> </a:t>
            </a:r>
            <a:r>
              <a:rPr lang="ru-RU" dirty="0"/>
              <a:t>лица ответственного </a:t>
            </a:r>
            <a:r>
              <a:rPr lang="ru-RU" dirty="0" err="1"/>
              <a:t>эксплуатанта</a:t>
            </a:r>
            <a:r>
              <a:rPr lang="ru-RU" dirty="0"/>
              <a:t>);</a:t>
            </a:r>
          </a:p>
          <a:p>
            <a:pPr indent="450850"/>
            <a:r>
              <a:rPr lang="ru-RU" dirty="0"/>
              <a:t>   — члены комиссии (не менее трех) — лица, ответственные за </a:t>
            </a:r>
            <a:r>
              <a:rPr lang="ru-RU" dirty="0" err="1" smtClean="0"/>
              <a:t>эксплуа-тацию</a:t>
            </a:r>
            <a:r>
              <a:rPr lang="ru-RU" dirty="0" smtClean="0"/>
              <a:t> </a:t>
            </a:r>
            <a:r>
              <a:rPr lang="ru-RU" dirty="0"/>
              <a:t>здания (ответственный </a:t>
            </a:r>
            <a:r>
              <a:rPr lang="ru-RU" dirty="0" err="1"/>
              <a:t>эксплуатант</a:t>
            </a:r>
            <a:r>
              <a:rPr lang="ru-RU" dirty="0"/>
              <a:t>); представители служб, </a:t>
            </a:r>
            <a:r>
              <a:rPr lang="ru-RU" dirty="0" err="1" smtClean="0"/>
              <a:t>осуществ-ляющих</a:t>
            </a:r>
            <a:r>
              <a:rPr lang="ru-RU" dirty="0" smtClean="0"/>
              <a:t> </a:t>
            </a:r>
            <a:r>
              <a:rPr lang="ru-RU" dirty="0"/>
              <a:t>эксплуатацию инженерного и технологического оборудования (</a:t>
            </a:r>
            <a:r>
              <a:rPr lang="ru-RU" dirty="0" smtClean="0"/>
              <a:t>экс-</a:t>
            </a:r>
            <a:r>
              <a:rPr lang="ru-RU" dirty="0" err="1" smtClean="0"/>
              <a:t>плуатант</a:t>
            </a:r>
            <a:r>
              <a:rPr lang="ru-RU" dirty="0"/>
              <a:t>); представитель местного общественного формирования (или про-</a:t>
            </a:r>
            <a:r>
              <a:rPr lang="ru-RU" dirty="0" err="1"/>
              <a:t>фсоюза</a:t>
            </a:r>
            <a:r>
              <a:rPr lang="ru-RU" dirty="0"/>
              <a:t>).  </a:t>
            </a:r>
          </a:p>
          <a:p>
            <a:pPr indent="450850" algn="just"/>
            <a:r>
              <a:rPr lang="ru-RU" b="1" dirty="0"/>
              <a:t>   </a:t>
            </a:r>
            <a:r>
              <a:rPr lang="ru-RU" b="1" dirty="0" smtClean="0"/>
              <a:t>      </a:t>
            </a:r>
            <a:r>
              <a:rPr lang="ru-RU" dirty="0"/>
              <a:t>В состав комиссии по проведению технического осмотра </a:t>
            </a:r>
            <a:r>
              <a:rPr lang="ru-RU" dirty="0" smtClean="0"/>
              <a:t>об-</a:t>
            </a:r>
            <a:r>
              <a:rPr lang="ru-RU" dirty="0" err="1" smtClean="0"/>
              <a:t>щественных</a:t>
            </a:r>
            <a:r>
              <a:rPr lang="ru-RU" dirty="0" smtClean="0"/>
              <a:t> </a:t>
            </a:r>
            <a:r>
              <a:rPr lang="ru-RU" dirty="0"/>
              <a:t>зданий в состав комиссии необходимо включать представителей органов местного или отраслевого управления, ответственных за </a:t>
            </a:r>
            <a:r>
              <a:rPr lang="ru-RU" dirty="0" smtClean="0"/>
              <a:t>тех-</a:t>
            </a:r>
            <a:r>
              <a:rPr lang="ru-RU" dirty="0" err="1" smtClean="0"/>
              <a:t>ническое</a:t>
            </a:r>
            <a:r>
              <a:rPr lang="ru-RU" dirty="0" smtClean="0"/>
              <a:t> состояние </a:t>
            </a:r>
            <a:r>
              <a:rPr lang="ru-RU" dirty="0"/>
              <a:t>основных фондов. Для производственных зданий в состав комиссии следует включать главных специалистов предприятия (механика, </a:t>
            </a:r>
            <a:r>
              <a:rPr lang="ru-RU" dirty="0" smtClean="0"/>
              <a:t>энергетика</a:t>
            </a:r>
            <a:r>
              <a:rPr lang="ru-RU" dirty="0"/>
              <a:t>, технолога) и инженера по технике безопасности. </a:t>
            </a:r>
          </a:p>
          <a:p>
            <a:pPr indent="450850"/>
            <a:endParaRPr lang="ru-RU" dirty="0"/>
          </a:p>
        </p:txBody>
      </p:sp>
      <p:sp>
        <p:nvSpPr>
          <p:cNvPr id="59412" name="Rectangle 20"/>
          <p:cNvSpPr>
            <a:spLocks/>
          </p:cNvSpPr>
          <p:nvPr/>
        </p:nvSpPr>
        <p:spPr bwMode="auto">
          <a:xfrm>
            <a:off x="468313" y="692150"/>
            <a:ext cx="8229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 eaLnBrk="0" hangingPunct="0"/>
            <a:r>
              <a:rPr lang="ru-RU" sz="3200" dirty="0">
                <a:solidFill>
                  <a:schemeClr val="tx2"/>
                </a:solidFill>
                <a:latin typeface="Arial Unicode MS" pitchFamily="34" charset="-128"/>
              </a:rPr>
              <a:t>КОНТРОЛЬ ТЕХНИЧЕСКОГО </a:t>
            </a:r>
            <a:br>
              <a:rPr lang="ru-RU" sz="3200" dirty="0">
                <a:solidFill>
                  <a:schemeClr val="tx2"/>
                </a:solidFill>
                <a:latin typeface="Arial Unicode MS" pitchFamily="34" charset="-128"/>
              </a:rPr>
            </a:br>
            <a:r>
              <a:rPr lang="ru-RU" sz="3200" dirty="0">
                <a:solidFill>
                  <a:schemeClr val="tx2"/>
                </a:solidFill>
                <a:latin typeface="Arial Unicode MS" pitchFamily="34" charset="-128"/>
              </a:rPr>
              <a:t>СОСТОЯНИЯ  ЗДАНИЙ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6"/>
          <p:cNvSpPr>
            <a:spLocks noChangeArrowheads="1"/>
          </p:cNvSpPr>
          <p:nvPr/>
        </p:nvSpPr>
        <p:spPr bwMode="auto">
          <a:xfrm>
            <a:off x="1543050" y="1681163"/>
            <a:ext cx="30305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1" name="Rectangle 7"/>
          <p:cNvSpPr>
            <a:spLocks/>
          </p:cNvSpPr>
          <p:nvPr/>
        </p:nvSpPr>
        <p:spPr bwMode="auto">
          <a:xfrm>
            <a:off x="468313" y="692150"/>
            <a:ext cx="8229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 algn="ctr" eaLnBrk="0" hangingPunct="0"/>
            <a:r>
              <a:rPr lang="ru-RU" sz="3200">
                <a:solidFill>
                  <a:schemeClr val="tx2"/>
                </a:solidFill>
                <a:latin typeface="Arial Unicode MS" pitchFamily="34" charset="-128"/>
              </a:rPr>
              <a:t>КОНТРОЛЬ ТЕХНИЧЕСКОГО </a:t>
            </a:r>
            <a:br>
              <a:rPr lang="ru-RU" sz="3200">
                <a:solidFill>
                  <a:schemeClr val="tx2"/>
                </a:solidFill>
                <a:latin typeface="Arial Unicode MS" pitchFamily="34" charset="-128"/>
              </a:rPr>
            </a:br>
            <a:r>
              <a:rPr lang="ru-RU" sz="3200">
                <a:solidFill>
                  <a:schemeClr val="tx2"/>
                </a:solidFill>
                <a:latin typeface="Arial Unicode MS" pitchFamily="34" charset="-128"/>
              </a:rPr>
              <a:t>СОСТОЯНИЯ  ЗДАНИЙ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68314" y="1822450"/>
            <a:ext cx="8494712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450850"/>
            <a:r>
              <a:rPr lang="ru-RU" dirty="0"/>
              <a:t>        По  итогам осеннего осмотра необходимо: </a:t>
            </a:r>
          </a:p>
          <a:p>
            <a:pPr indent="450850"/>
            <a:r>
              <a:rPr lang="ru-RU" dirty="0"/>
              <a:t>     </a:t>
            </a:r>
            <a:r>
              <a:rPr lang="ru-RU" dirty="0" smtClean="0"/>
              <a:t>  </a:t>
            </a:r>
            <a:r>
              <a:rPr lang="ru-RU" dirty="0"/>
              <a:t>— составить планы текущего ремонта на следующий год; </a:t>
            </a:r>
          </a:p>
          <a:p>
            <a:pPr indent="450850"/>
            <a:r>
              <a:rPr lang="ru-RU" dirty="0"/>
              <a:t>    </a:t>
            </a:r>
            <a:r>
              <a:rPr lang="ru-RU" dirty="0" smtClean="0"/>
              <a:t>   </a:t>
            </a:r>
            <a:r>
              <a:rPr lang="ru-RU" dirty="0"/>
              <a:t>— определить объекты, а также  элементы здания, требующие </a:t>
            </a:r>
            <a:r>
              <a:rPr lang="ru-RU" dirty="0" err="1"/>
              <a:t>капи-тального</a:t>
            </a:r>
            <a:r>
              <a:rPr lang="ru-RU" dirty="0"/>
              <a:t> ремонта; </a:t>
            </a:r>
          </a:p>
          <a:p>
            <a:pPr indent="450850"/>
            <a:r>
              <a:rPr lang="ru-RU" dirty="0"/>
              <a:t>       </a:t>
            </a:r>
            <a:r>
              <a:rPr lang="ru-RU" dirty="0" smtClean="0"/>
              <a:t>— </a:t>
            </a:r>
            <a:r>
              <a:rPr lang="ru-RU" dirty="0"/>
              <a:t>проверить готовность каждого здания к эксплуатации в зимних ус-</a:t>
            </a:r>
            <a:r>
              <a:rPr lang="ru-RU" dirty="0" err="1"/>
              <a:t>ловиях</a:t>
            </a:r>
            <a:r>
              <a:rPr lang="ru-RU" dirty="0"/>
              <a:t>.</a:t>
            </a:r>
          </a:p>
          <a:p>
            <a:pPr indent="450850"/>
            <a:r>
              <a:rPr lang="ru-RU" b="1" dirty="0"/>
              <a:t>       </a:t>
            </a:r>
            <a:r>
              <a:rPr lang="ru-RU" dirty="0"/>
              <a:t>По итогам весеннего осмотра эксплуатирующая организация </a:t>
            </a:r>
            <a:r>
              <a:rPr lang="ru-RU" dirty="0" smtClean="0"/>
              <a:t>должна </a:t>
            </a:r>
            <a:r>
              <a:rPr lang="ru-RU" dirty="0"/>
              <a:t>уточнить перечень ремонтных работ, необходимых для подготовки зданий и инженерных систем к эксплуатации в зимний период, и их объемы.</a:t>
            </a:r>
          </a:p>
          <a:p>
            <a:pPr indent="450850"/>
            <a:r>
              <a:rPr lang="ru-RU" b="1" dirty="0"/>
              <a:t>       </a:t>
            </a:r>
            <a:r>
              <a:rPr lang="ru-RU" dirty="0"/>
              <a:t>Внеплановые технические осмотры следует производить после </a:t>
            </a:r>
            <a:r>
              <a:rPr lang="ru-RU" dirty="0" err="1"/>
              <a:t>сти-хийных</a:t>
            </a:r>
            <a:r>
              <a:rPr lang="ru-RU" dirty="0"/>
              <a:t> бедствий, аварий и при выявлении недопустимых деформаций </a:t>
            </a:r>
            <a:r>
              <a:rPr lang="ru-RU" dirty="0" err="1" smtClean="0"/>
              <a:t>осно-ваний</a:t>
            </a:r>
            <a:r>
              <a:rPr lang="ru-RU" dirty="0"/>
              <a:t>. </a:t>
            </a:r>
          </a:p>
          <a:p>
            <a:pPr indent="450850"/>
            <a:r>
              <a:rPr lang="ru-RU" b="1" dirty="0"/>
              <a:t>       </a:t>
            </a:r>
            <a:r>
              <a:rPr lang="ru-RU" dirty="0"/>
              <a:t>Частичные плановые технические осмотры отдельных строительных конструкций и внутренних инженерных систем, в том числе эксплуатирую-</a:t>
            </a:r>
            <a:r>
              <a:rPr lang="ru-RU" dirty="0" err="1"/>
              <a:t>щихся</a:t>
            </a:r>
            <a:r>
              <a:rPr lang="ru-RU" dirty="0"/>
              <a:t> в особых условиях, должны производиться  зависимости от </a:t>
            </a:r>
            <a:r>
              <a:rPr lang="ru-RU" dirty="0" err="1" smtClean="0"/>
              <a:t>конструк-тивных</a:t>
            </a:r>
            <a:r>
              <a:rPr lang="ru-RU" dirty="0" smtClean="0"/>
              <a:t> </a:t>
            </a:r>
            <a:r>
              <a:rPr lang="ru-RU" dirty="0"/>
              <a:t>особенностей здания и технического состояния его элементов </a:t>
            </a:r>
            <a:r>
              <a:rPr lang="ru-RU" dirty="0" err="1" smtClean="0"/>
              <a:t>рабо-тниками</a:t>
            </a:r>
            <a:r>
              <a:rPr lang="ru-RU" dirty="0" smtClean="0"/>
              <a:t> </a:t>
            </a:r>
            <a:r>
              <a:rPr lang="ru-RU" dirty="0"/>
              <a:t>специализированных служб, обеспечивающих их техническое </a:t>
            </a:r>
            <a:r>
              <a:rPr lang="ru-RU" dirty="0" err="1" smtClean="0"/>
              <a:t>обс-луживание</a:t>
            </a:r>
            <a:r>
              <a:rPr lang="ru-RU" dirty="0" smtClean="0"/>
              <a:t> </a:t>
            </a:r>
            <a:r>
              <a:rPr lang="ru-RU" dirty="0"/>
              <a:t>и ремонт.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1" name="Rectangle 9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2" name="Rectangle 11"/>
          <p:cNvSpPr>
            <a:spLocks noChangeArrowheads="1"/>
          </p:cNvSpPr>
          <p:nvPr/>
        </p:nvSpPr>
        <p:spPr bwMode="auto">
          <a:xfrm>
            <a:off x="0" y="2700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3" name="Rectangle 13"/>
          <p:cNvSpPr>
            <a:spLocks noChangeArrowheads="1"/>
          </p:cNvSpPr>
          <p:nvPr/>
        </p:nvSpPr>
        <p:spPr bwMode="auto">
          <a:xfrm>
            <a:off x="0" y="2700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14" name="Rectangle 15"/>
          <p:cNvSpPr>
            <a:spLocks noChangeArrowheads="1"/>
          </p:cNvSpPr>
          <p:nvPr/>
        </p:nvSpPr>
        <p:spPr bwMode="auto">
          <a:xfrm>
            <a:off x="0" y="27003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1619250" y="620713"/>
            <a:ext cx="59261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ru-RU" sz="3200">
                <a:solidFill>
                  <a:schemeClr val="tx2"/>
                </a:solidFill>
              </a:rPr>
              <a:t>КОНТРОЛЬ ТЕХНИЧЕСКОГО </a:t>
            </a:r>
          </a:p>
          <a:p>
            <a:pPr algn="ctr"/>
            <a:r>
              <a:rPr lang="ru-RU" sz="3200">
                <a:solidFill>
                  <a:schemeClr val="tx2"/>
                </a:solidFill>
              </a:rPr>
              <a:t>СОСТОЯНИЯ  ЗДАНИЙ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468313" y="1773238"/>
            <a:ext cx="8280151" cy="476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450850" algn="just"/>
            <a:r>
              <a:rPr lang="ru-RU" dirty="0"/>
              <a:t>        В процессе технических осмотров особое внимание следует уделить зданиям, строительным конструкциям и внутренним инженерным </a:t>
            </a:r>
            <a:r>
              <a:rPr lang="ru-RU" dirty="0" smtClean="0"/>
              <a:t>системам </a:t>
            </a:r>
            <a:r>
              <a:rPr lang="ru-RU" dirty="0"/>
              <a:t>(оборудованию) эксплуатируемых зданий, имеющих физический </a:t>
            </a:r>
            <a:r>
              <a:rPr lang="ru-RU" dirty="0" smtClean="0"/>
              <a:t>износ </a:t>
            </a:r>
            <a:r>
              <a:rPr lang="ru-RU" dirty="0"/>
              <a:t>60 % и более (IV категория технического состояния).</a:t>
            </a:r>
          </a:p>
          <a:p>
            <a:pPr indent="450850" algn="just"/>
            <a:r>
              <a:rPr lang="ru-RU" dirty="0"/>
              <a:t>        Периодичность частичных плановых технических осмотров </a:t>
            </a:r>
            <a:r>
              <a:rPr lang="ru-RU" dirty="0" err="1" smtClean="0"/>
              <a:t>произ-водственных</a:t>
            </a:r>
            <a:r>
              <a:rPr lang="ru-RU" dirty="0" smtClean="0"/>
              <a:t> </a:t>
            </a:r>
            <a:r>
              <a:rPr lang="ru-RU" dirty="0"/>
              <a:t>зданий, их отдельных зон и видов конструкций следует </a:t>
            </a:r>
            <a:r>
              <a:rPr lang="ru-RU" dirty="0" err="1"/>
              <a:t>назна-чать</a:t>
            </a:r>
            <a:r>
              <a:rPr lang="ru-RU" dirty="0"/>
              <a:t> в объектной инструкции по технической эксплуатации здания с </a:t>
            </a:r>
            <a:r>
              <a:rPr lang="ru-RU" dirty="0" err="1"/>
              <a:t>уче</a:t>
            </a:r>
            <a:r>
              <a:rPr lang="ru-RU" dirty="0"/>
              <a:t>-том конкретных условий эксплуатации, класса сложности здания и т. д. </a:t>
            </a:r>
          </a:p>
          <a:p>
            <a:pPr indent="450850" algn="just"/>
            <a:r>
              <a:rPr lang="ru-RU" dirty="0"/>
              <a:t>Перечень работ по техническому обслуживанию общественных и </a:t>
            </a:r>
            <a:r>
              <a:rPr lang="ru-RU" dirty="0" smtClean="0"/>
              <a:t>ад-</a:t>
            </a:r>
            <a:r>
              <a:rPr lang="ru-RU" dirty="0" err="1" smtClean="0"/>
              <a:t>министративных</a:t>
            </a:r>
            <a:r>
              <a:rPr lang="ru-RU" dirty="0" smtClean="0"/>
              <a:t> </a:t>
            </a:r>
            <a:r>
              <a:rPr lang="ru-RU" dirty="0"/>
              <a:t>зданий и сроки их выполнения должен быть установлен в ведомственных или объектных инструкциях.</a:t>
            </a:r>
          </a:p>
          <a:p>
            <a:pPr indent="450850" algn="just"/>
            <a:r>
              <a:rPr lang="ru-RU" b="1" dirty="0"/>
              <a:t>       </a:t>
            </a:r>
            <a:r>
              <a:rPr lang="ru-RU" dirty="0"/>
              <a:t>Результаты всех технических осмотров оформляют актами по фор-мам, подробные данные заносят в журнал технической эксплуатации. </a:t>
            </a:r>
            <a:r>
              <a:rPr lang="ru-RU" dirty="0" smtClean="0"/>
              <a:t>          В </a:t>
            </a:r>
            <a:r>
              <a:rPr lang="ru-RU" dirty="0"/>
              <a:t>журнале должны быть указаны: ориентировочная оценка технического состояния здания и его отдельных элементов, места расположения и па-</a:t>
            </a:r>
            <a:r>
              <a:rPr lang="ru-RU" dirty="0" err="1"/>
              <a:t>раметры</a:t>
            </a:r>
            <a:r>
              <a:rPr lang="ru-RU" dirty="0"/>
              <a:t> обнаруженных дефектов, предполагаемые причины их возник-</a:t>
            </a:r>
            <a:r>
              <a:rPr lang="ru-RU" dirty="0" err="1"/>
              <a:t>новения</a:t>
            </a:r>
            <a:r>
              <a:rPr lang="ru-RU" dirty="0"/>
              <a:t> и сроки устранения, а также данные о выполнении предписаний.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403350" y="692150"/>
            <a:ext cx="61928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>
                <a:solidFill>
                  <a:schemeClr val="tx2"/>
                </a:solidFill>
              </a:rPr>
              <a:t>КОНТРОЛЬ ТЕХНИЧЕСКОГО </a:t>
            </a:r>
          </a:p>
          <a:p>
            <a:pPr algn="ctr"/>
            <a:r>
              <a:rPr lang="ru-RU" sz="3200">
                <a:solidFill>
                  <a:schemeClr val="tx2"/>
                </a:solidFill>
              </a:rPr>
              <a:t>СОСТОЯНИЯ  ЗДАНИЙ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611188" y="1687156"/>
            <a:ext cx="80645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 algn="just"/>
            <a:r>
              <a:rPr lang="ru-RU" dirty="0"/>
              <a:t>        При обнаружении в конструкциях малозначительных дефектов </a:t>
            </a:r>
            <a:r>
              <a:rPr lang="ru-RU" dirty="0" smtClean="0"/>
              <a:t>следует </a:t>
            </a:r>
            <a:r>
              <a:rPr lang="ru-RU" dirty="0"/>
              <a:t>организовать постоянное наблюдение за их развитием, выяснить причины возникновения, степень опасности для дальнейшей </a:t>
            </a:r>
            <a:r>
              <a:rPr lang="ru-RU" dirty="0" smtClean="0"/>
              <a:t>эксплуатации </a:t>
            </a:r>
            <a:r>
              <a:rPr lang="ru-RU" dirty="0"/>
              <a:t>здания и определить сроки их устранения. При обнаружении </a:t>
            </a:r>
            <a:r>
              <a:rPr lang="ru-RU" dirty="0" smtClean="0"/>
              <a:t>значительных </a:t>
            </a:r>
            <a:r>
              <a:rPr lang="ru-RU" dirty="0"/>
              <a:t>и критических дефектов обследование элементов здания </a:t>
            </a:r>
            <a:r>
              <a:rPr lang="ru-RU" dirty="0" smtClean="0"/>
              <a:t>должны </a:t>
            </a:r>
            <a:r>
              <a:rPr lang="ru-RU" dirty="0"/>
              <a:t>производить аттестованные специалисты.</a:t>
            </a:r>
          </a:p>
          <a:p>
            <a:pPr indent="450850" algn="just"/>
            <a:r>
              <a:rPr lang="ru-RU" b="1" dirty="0"/>
              <a:t>       </a:t>
            </a:r>
            <a:r>
              <a:rPr lang="ru-RU" dirty="0"/>
              <a:t>Периодическое обследование зданий, их отдельных зон и видов </a:t>
            </a:r>
            <a:r>
              <a:rPr lang="ru-RU" dirty="0" smtClean="0"/>
              <a:t>конструкций </a:t>
            </a:r>
            <a:r>
              <a:rPr lang="ru-RU" dirty="0"/>
              <a:t>с оценкой их технического состояния и уточнением режима дальнейшей эксплуатации необходимо производить с привлечением специализированных организаций. Первое детальное обследование после ввода в эксплуатацию проводят  в сроки в соответствии с ТНПА,   с внесением всех необходимых сведений в эксплуатационно-</a:t>
            </a:r>
            <a:r>
              <a:rPr lang="ru-RU" dirty="0" err="1"/>
              <a:t>техничес</a:t>
            </a:r>
            <a:r>
              <a:rPr lang="ru-RU" dirty="0"/>
              <a:t>-кий паспорт. </a:t>
            </a:r>
          </a:p>
          <a:p>
            <a:pPr indent="450850" algn="just"/>
            <a:r>
              <a:rPr lang="ru-RU" dirty="0"/>
              <a:t>        На последующих этапах периодичность должна быть равна не реже чем 1 раз в 5 лет. При этом вид повторного обследования (общее, </a:t>
            </a:r>
            <a:r>
              <a:rPr lang="ru-RU" dirty="0" smtClean="0"/>
              <a:t>детальное</a:t>
            </a:r>
            <a:r>
              <a:rPr lang="ru-RU" dirty="0"/>
              <a:t>) определяют с учетом требований настоящих строительных норм.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1373</TotalTime>
  <Words>1072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Презентация PowerPoint</vt:lpstr>
      <vt:lpstr>ОСНОВЫ ЭКСПЛУАТАЦИИ</vt:lpstr>
      <vt:lpstr>ОСНОВЫ ЭКСПЛУАТАЦИИ</vt:lpstr>
      <vt:lpstr>ОСНОВЫ ЭКСПЛУАТАЦИИ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Современные теплоизоляционные материалы и их экологическая эффективность</dc:title>
  <dc:creator>Admin</dc:creator>
  <cp:lastModifiedBy>User</cp:lastModifiedBy>
  <cp:revision>224</cp:revision>
  <dcterms:created xsi:type="dcterms:W3CDTF">2013-06-09T21:12:21Z</dcterms:created>
  <dcterms:modified xsi:type="dcterms:W3CDTF">2020-05-05T05:26:34Z</dcterms:modified>
</cp:coreProperties>
</file>